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33" r:id="rId23"/>
    <p:sldId id="305" r:id="rId24"/>
    <p:sldId id="307" r:id="rId25"/>
    <p:sldId id="334" r:id="rId26"/>
    <p:sldId id="335" r:id="rId27"/>
    <p:sldId id="336" r:id="rId28"/>
    <p:sldId id="337" r:id="rId29"/>
    <p:sldId id="310" r:id="rId30"/>
    <p:sldId id="311" r:id="rId31"/>
    <p:sldId id="338" r:id="rId32"/>
    <p:sldId id="314" r:id="rId33"/>
    <p:sldId id="339"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4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95"/>
    <p:restoredTop sz="85211"/>
  </p:normalViewPr>
  <p:slideViewPr>
    <p:cSldViewPr snapToGrid="0" snapToObjects="1">
      <p:cViewPr>
        <p:scale>
          <a:sx n="91" d="100"/>
          <a:sy n="91" d="100"/>
        </p:scale>
        <p:origin x="1672" y="22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2/27/24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2/27/24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D"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852152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D"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2096240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D"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2689962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2/27/24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2/27/24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2/27/24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2/27/24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2/27/24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2/27/24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2/27/24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2/27/24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2/27/24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2/27/24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b="0" i="0">
                <a:solidFill>
                  <a:srgbClr val="1C7DDB"/>
                </a:solidFill>
                <a:latin typeface="Cambria" panose="02040503050406030204" pitchFamily="18" charset="0"/>
              </a:defRPr>
            </a:lvl1pPr>
          </a:lstStyle>
          <a:p>
            <a:fld id="{A190C97C-0095-2443-AC12-FA4CBA4ACD4D}" type="slidenum">
              <a:rPr lang="en-US" smtClean="0"/>
              <a:pPr/>
              <a:t>‹#›</a:t>
            </a:fld>
            <a:endParaRPr lang="en-US" dirty="0"/>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zr015/ds_capstone/blob/main/labs-jupyter-spacex-Data%20wrangling.ipynb"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mzr015/ds_capstone/blob/main/jupyter-labs-eda-dataviz.ipynb"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mzr015/ds_capstone/blob/main/jupyter-labs-eda-sql-coursera_sqllite.ipynb"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zr015/ds_capstone/blob/main/lab_jupyter_launch_site_location.ipynb"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mzr015/ds_capstone/blob/main/spacex_dash_app.py"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mzr015/ds_capstone/blob/main/SpaceX_Machine_Learning_Prediction_Part_5.ipynb"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github.com/mzr015/ds_capstone/blob/main/jupyter-labs-spacex-data-collection-api.ipynb" TargetMode="Externa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github.com/mzr015/ds_capstone/blob/main/jupyter-labs-webscraping.ipynb" TargetMode="Externa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Cambria" panose="02040503050406030204" pitchFamily="18" charset="0"/>
                <a:ea typeface="SF Pro" pitchFamily="2" charset="0"/>
                <a:cs typeface="SF Pro" pitchFamily="2" charset="0"/>
              </a:rPr>
              <a:t>Muhib</a:t>
            </a:r>
            <a:r>
              <a:rPr lang="en-US" dirty="0">
                <a:solidFill>
                  <a:schemeClr val="bg2"/>
                </a:solidFill>
                <a:latin typeface="Cambria" panose="02040503050406030204" pitchFamily="18" charset="0"/>
                <a:ea typeface="SF Pro" pitchFamily="2" charset="0"/>
                <a:cs typeface="SF Pro" pitchFamily="2" charset="0"/>
              </a:rPr>
              <a:t> Zaman</a:t>
            </a:r>
          </a:p>
          <a:p>
            <a:r>
              <a:rPr lang="en-US" dirty="0">
                <a:solidFill>
                  <a:schemeClr val="bg2"/>
                </a:solidFill>
                <a:latin typeface="Cambria" panose="02040503050406030204" pitchFamily="18" charset="0"/>
                <a:ea typeface="SF Pro" pitchFamily="2" charset="0"/>
                <a:cs typeface="SF Pro" pitchFamily="2" charset="0"/>
              </a:rPr>
              <a:t>Feb 28,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841247" y="978619"/>
            <a:ext cx="3410712"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Data Wrangling</a:t>
            </a:r>
          </a:p>
        </p:txBody>
      </p:sp>
      <p:sp>
        <p:nvSpPr>
          <p:cNvPr id="17" name="Rectangle 16">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41248" y="2252870"/>
            <a:ext cx="3412219" cy="3560251"/>
          </a:xfrm>
          <a:prstGeom prst="rect">
            <a:avLst/>
          </a:prstGeom>
        </p:spPr>
        <p:txBody>
          <a:bodyPr vert="horz" lIns="91440" tIns="45720" rIns="91440" bIns="45720" rtlCol="0">
            <a:normAutofit/>
          </a:bodyPr>
          <a:lstStyle/>
          <a:p>
            <a:r>
              <a:rPr lang="en-US" sz="1300" b="1" dirty="0"/>
              <a:t>Performed</a:t>
            </a:r>
            <a:r>
              <a:rPr lang="en-US" sz="1300" dirty="0"/>
              <a:t> exploratory data analysis and </a:t>
            </a:r>
            <a:r>
              <a:rPr lang="en-US" sz="1300" b="1" dirty="0"/>
              <a:t>determined</a:t>
            </a:r>
            <a:r>
              <a:rPr lang="en-US" sz="1300" dirty="0"/>
              <a:t> training labels</a:t>
            </a:r>
          </a:p>
          <a:p>
            <a:r>
              <a:rPr lang="en-US" sz="1300" b="1" dirty="0"/>
              <a:t>Calculated</a:t>
            </a:r>
            <a:r>
              <a:rPr lang="en-US" sz="1300" dirty="0"/>
              <a:t> </a:t>
            </a:r>
          </a:p>
          <a:p>
            <a:pPr lvl="1"/>
            <a:r>
              <a:rPr lang="en-US" sz="1300" dirty="0"/>
              <a:t>the number of launches on each site</a:t>
            </a:r>
          </a:p>
          <a:p>
            <a:pPr lvl="1"/>
            <a:r>
              <a:rPr lang="en-US" sz="1300" dirty="0"/>
              <a:t>the number and occurrence of each orbit</a:t>
            </a:r>
          </a:p>
          <a:p>
            <a:pPr lvl="1"/>
            <a:r>
              <a:rPr lang="en-US" sz="1300" dirty="0"/>
              <a:t>the number and occurrence of mission outcome of the orbits</a:t>
            </a:r>
          </a:p>
          <a:p>
            <a:r>
              <a:rPr lang="en-US" sz="1300" b="1" dirty="0"/>
              <a:t>Created</a:t>
            </a:r>
            <a:r>
              <a:rPr lang="en-US" sz="1300" dirty="0"/>
              <a:t> a landing outcome label from Outcome column</a:t>
            </a:r>
          </a:p>
          <a:p>
            <a:pPr marL="0"/>
            <a:endParaRPr lang="en-US" sz="1300" dirty="0"/>
          </a:p>
          <a:p>
            <a:pPr marL="0" indent="0">
              <a:buNone/>
            </a:pPr>
            <a:r>
              <a:rPr lang="en-US" sz="1300" b="1" dirty="0"/>
              <a:t>GitHub link</a:t>
            </a:r>
            <a:r>
              <a:rPr lang="en-US" sz="1300" dirty="0"/>
              <a:t>: </a:t>
            </a:r>
            <a:r>
              <a:rPr lang="en-US" sz="1300" dirty="0">
                <a:hlinkClick r:id="rId3"/>
              </a:rPr>
              <a:t>https://github.com/mzr015/ds_capstone/blob/main/labs-jupyter-spacex-Data%20wrangling.ipynb</a:t>
            </a:r>
            <a:endParaRPr lang="en-US" sz="1300" dirty="0"/>
          </a:p>
          <a:p>
            <a:endParaRPr lang="en-US" sz="1300" dirty="0"/>
          </a:p>
        </p:txBody>
      </p:sp>
      <p:pic>
        <p:nvPicPr>
          <p:cNvPr id="2" name="Picture 1">
            <a:extLst>
              <a:ext uri="{FF2B5EF4-FFF2-40B4-BE49-F238E27FC236}">
                <a16:creationId xmlns:a16="http://schemas.microsoft.com/office/drawing/2014/main" id="{00E6F55E-BC61-70A7-8F92-326B3C8DE0EB}"/>
              </a:ext>
            </a:extLst>
          </p:cNvPr>
          <p:cNvPicPr>
            <a:picLocks noChangeAspect="1"/>
          </p:cNvPicPr>
          <p:nvPr/>
        </p:nvPicPr>
        <p:blipFill>
          <a:blip r:embed="rId4"/>
          <a:stretch>
            <a:fillRect/>
          </a:stretch>
        </p:blipFill>
        <p:spPr>
          <a:xfrm>
            <a:off x="5120640" y="982249"/>
            <a:ext cx="6656832" cy="4792918"/>
          </a:xfrm>
          <a:prstGeom prst="rect">
            <a:avLst/>
          </a:prstGeom>
        </p:spPr>
      </p:pic>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8613648"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10</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841247" y="978619"/>
            <a:ext cx="3410712"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EDA with Data Visualization</a:t>
            </a:r>
          </a:p>
        </p:txBody>
      </p:sp>
      <p:sp>
        <p:nvSpPr>
          <p:cNvPr id="14" name="Rectangle 13">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41248" y="2252870"/>
            <a:ext cx="3412219" cy="3560251"/>
          </a:xfrm>
          <a:prstGeom prst="rect">
            <a:avLst/>
          </a:prstGeom>
        </p:spPr>
        <p:txBody>
          <a:bodyPr vert="horz" lIns="91440" tIns="45720" rIns="91440" bIns="45720" rtlCol="0">
            <a:normAutofit/>
          </a:bodyPr>
          <a:lstStyle/>
          <a:p>
            <a:pPr marL="0">
              <a:spcBef>
                <a:spcPts val="1400"/>
              </a:spcBef>
            </a:pPr>
            <a:r>
              <a:rPr lang="en-US" sz="1300" b="1" dirty="0"/>
              <a:t>Visualizations</a:t>
            </a:r>
          </a:p>
          <a:p>
            <a:pPr>
              <a:spcBef>
                <a:spcPts val="1400"/>
              </a:spcBef>
            </a:pPr>
            <a:r>
              <a:rPr lang="en-US" sz="1300" dirty="0"/>
              <a:t>Flight Number vs. Launch Site </a:t>
            </a:r>
          </a:p>
          <a:p>
            <a:pPr>
              <a:spcBef>
                <a:spcPts val="1400"/>
              </a:spcBef>
            </a:pPr>
            <a:r>
              <a:rPr lang="en-US" sz="1300" dirty="0"/>
              <a:t>Payload vs. Launch Site</a:t>
            </a:r>
          </a:p>
          <a:p>
            <a:pPr>
              <a:spcBef>
                <a:spcPts val="1400"/>
              </a:spcBef>
            </a:pPr>
            <a:r>
              <a:rPr lang="en-US" sz="1300" dirty="0"/>
              <a:t>Success Rate vs. Orbit Type</a:t>
            </a:r>
          </a:p>
          <a:p>
            <a:pPr>
              <a:spcBef>
                <a:spcPts val="1400"/>
              </a:spcBef>
            </a:pPr>
            <a:r>
              <a:rPr lang="en-US" sz="1300" dirty="0"/>
              <a:t>Flight Number vs. Orbit Type</a:t>
            </a:r>
          </a:p>
          <a:p>
            <a:pPr>
              <a:spcBef>
                <a:spcPts val="1400"/>
              </a:spcBef>
            </a:pPr>
            <a:r>
              <a:rPr lang="en-US" sz="1300" dirty="0"/>
              <a:t>Payload vs. Orbit Type</a:t>
            </a:r>
          </a:p>
          <a:p>
            <a:pPr>
              <a:spcBef>
                <a:spcPts val="1400"/>
              </a:spcBef>
            </a:pPr>
            <a:r>
              <a:rPr lang="en-US" sz="1300" dirty="0"/>
              <a:t>Launch Success Yearly Trend</a:t>
            </a:r>
          </a:p>
          <a:p>
            <a:pPr marL="0">
              <a:spcBef>
                <a:spcPts val="1400"/>
              </a:spcBef>
            </a:pPr>
            <a:endParaRPr lang="en-US" sz="1300" dirty="0"/>
          </a:p>
          <a:p>
            <a:pPr marL="0" indent="0">
              <a:spcBef>
                <a:spcPts val="1400"/>
              </a:spcBef>
              <a:buNone/>
            </a:pPr>
            <a:r>
              <a:rPr lang="en-US" sz="1300" b="1" dirty="0"/>
              <a:t>GitHub Link</a:t>
            </a:r>
            <a:r>
              <a:rPr lang="en-US" sz="1300" dirty="0"/>
              <a:t>: </a:t>
            </a:r>
            <a:r>
              <a:rPr lang="en-US" sz="1300" dirty="0">
                <a:hlinkClick r:id="rId2"/>
              </a:rPr>
              <a:t>https://github.com/mzr015/ds_capstone/blob/main/jupyter-labs-eda-dataviz.ipynb</a:t>
            </a:r>
            <a:endParaRPr lang="en-US" sz="1300" dirty="0"/>
          </a:p>
          <a:p>
            <a:endParaRPr lang="en-US" sz="1300" dirty="0"/>
          </a:p>
        </p:txBody>
      </p:sp>
      <p:pic>
        <p:nvPicPr>
          <p:cNvPr id="2" name="Picture 1">
            <a:extLst>
              <a:ext uri="{FF2B5EF4-FFF2-40B4-BE49-F238E27FC236}">
                <a16:creationId xmlns:a16="http://schemas.microsoft.com/office/drawing/2014/main" id="{A70B443D-2981-8909-C9D4-0E528B7AFC5B}"/>
              </a:ext>
            </a:extLst>
          </p:cNvPr>
          <p:cNvPicPr>
            <a:picLocks noChangeAspect="1"/>
          </p:cNvPicPr>
          <p:nvPr/>
        </p:nvPicPr>
        <p:blipFill>
          <a:blip r:embed="rId3"/>
          <a:stretch>
            <a:fillRect/>
          </a:stretch>
        </p:blipFill>
        <p:spPr>
          <a:xfrm>
            <a:off x="5120640" y="948965"/>
            <a:ext cx="6656832" cy="4859485"/>
          </a:xfrm>
          <a:prstGeom prst="rect">
            <a:avLst/>
          </a:prstGeom>
        </p:spPr>
      </p:pic>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613648"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11</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1115568" y="548640"/>
            <a:ext cx="10168128" cy="11795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EDA with SQL</a:t>
            </a:r>
          </a:p>
        </p:txBody>
      </p:sp>
      <p:sp>
        <p:nvSpPr>
          <p:cNvPr id="16" name="Rectangle 15">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15568" y="2481943"/>
            <a:ext cx="10168128" cy="3695020"/>
          </a:xfrm>
          <a:prstGeom prst="rect">
            <a:avLst/>
          </a:prstGeom>
        </p:spPr>
        <p:txBody>
          <a:bodyPr vert="horz" lIns="91440" tIns="45720" rIns="91440" bIns="45720" rtlCol="0">
            <a:normAutofit/>
          </a:bodyPr>
          <a:lstStyle/>
          <a:p>
            <a:pPr marL="0" indent="0">
              <a:spcBef>
                <a:spcPts val="1400"/>
              </a:spcBef>
              <a:buNone/>
            </a:pPr>
            <a:r>
              <a:rPr lang="en-US" sz="1000" b="1" dirty="0"/>
              <a:t>SQL Queries</a:t>
            </a:r>
          </a:p>
          <a:p>
            <a:pPr fontAlgn="base"/>
            <a:r>
              <a:rPr lang="en-US" sz="1000" dirty="0"/>
              <a:t>All Launch Site Names</a:t>
            </a:r>
          </a:p>
          <a:p>
            <a:pPr fontAlgn="base"/>
            <a:r>
              <a:rPr lang="en-US" sz="1000" dirty="0"/>
              <a:t>Launch Site Names Begin with 'CCA’</a:t>
            </a:r>
          </a:p>
          <a:p>
            <a:r>
              <a:rPr lang="en-US" sz="1000" dirty="0"/>
              <a:t>Total Payload Mass</a:t>
            </a:r>
          </a:p>
          <a:p>
            <a:r>
              <a:rPr lang="en-US" sz="1000" dirty="0"/>
              <a:t>Average Payload Mass by F9 v1.1</a:t>
            </a:r>
          </a:p>
          <a:p>
            <a:r>
              <a:rPr lang="en-US" sz="1000" dirty="0"/>
              <a:t>First Successful Ground Landing Date</a:t>
            </a:r>
          </a:p>
          <a:p>
            <a:r>
              <a:rPr lang="en-US" sz="1000" dirty="0"/>
              <a:t>Successful Drone Ship Landing with Payload between 4000 and 6000</a:t>
            </a:r>
          </a:p>
          <a:p>
            <a:r>
              <a:rPr lang="en-US" sz="1000" dirty="0"/>
              <a:t>Total Number of Successful and Failure Mission Outcomes</a:t>
            </a:r>
          </a:p>
          <a:p>
            <a:r>
              <a:rPr lang="en-US" sz="1000" dirty="0"/>
              <a:t>Boosters Carried Maximum Payload</a:t>
            </a:r>
          </a:p>
          <a:p>
            <a:r>
              <a:rPr lang="en-US" sz="1000" dirty="0"/>
              <a:t>2015 Launch Records</a:t>
            </a:r>
          </a:p>
          <a:p>
            <a:r>
              <a:rPr lang="en-US" sz="1000" dirty="0"/>
              <a:t>Rank Landing Outcomes Between 2010-06-04 and 2017-03-20</a:t>
            </a:r>
          </a:p>
          <a:p>
            <a:pPr marL="0"/>
            <a:endParaRPr lang="en-US" sz="1000" dirty="0"/>
          </a:p>
          <a:p>
            <a:pPr marL="0" indent="0">
              <a:buNone/>
            </a:pPr>
            <a:r>
              <a:rPr lang="en-US" sz="1000" b="1" dirty="0"/>
              <a:t>GitHub Link</a:t>
            </a:r>
            <a:r>
              <a:rPr lang="en-US" sz="1000" dirty="0"/>
              <a:t>: </a:t>
            </a:r>
            <a:r>
              <a:rPr lang="en-US" sz="1000" dirty="0">
                <a:hlinkClick r:id="rId2"/>
              </a:rPr>
              <a:t>https://github.com/mzr015/ds_capstone/blob/main/jupyter-labs-eda-sql-coursera_sqllite.ipynb</a:t>
            </a:r>
            <a:endParaRPr lang="en-US" sz="1000" dirty="0"/>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8540496"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12</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841247" y="978619"/>
            <a:ext cx="3410712"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a:solidFill>
                  <a:schemeClr val="tx1"/>
                </a:solidFill>
                <a:latin typeface="+mj-lt"/>
                <a:ea typeface="+mj-ea"/>
                <a:cs typeface="+mj-cs"/>
              </a:rPr>
              <a:t>Build an Interactive Map with Folium</a:t>
            </a:r>
          </a:p>
        </p:txBody>
      </p:sp>
      <p:sp>
        <p:nvSpPr>
          <p:cNvPr id="23" name="Rectangle 22">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41248" y="2252870"/>
            <a:ext cx="3412219" cy="3560251"/>
          </a:xfrm>
          <a:prstGeom prst="rect">
            <a:avLst/>
          </a:prstGeom>
        </p:spPr>
        <p:txBody>
          <a:bodyPr vert="horz" lIns="91440" tIns="45720" rIns="91440" bIns="45720" rtlCol="0">
            <a:normAutofit/>
          </a:bodyPr>
          <a:lstStyle/>
          <a:p>
            <a:pPr marL="0" indent="0">
              <a:spcBef>
                <a:spcPts val="1400"/>
              </a:spcBef>
              <a:buNone/>
            </a:pPr>
            <a:r>
              <a:rPr lang="en-US" sz="1300" b="1" dirty="0"/>
              <a:t>Map objects</a:t>
            </a:r>
            <a:r>
              <a:rPr lang="en-US" sz="1300" dirty="0"/>
              <a:t>:</a:t>
            </a:r>
          </a:p>
          <a:p>
            <a:r>
              <a:rPr lang="en-US" sz="1300" dirty="0"/>
              <a:t>Markers: To pinpoint each launch site’s locations on the map. </a:t>
            </a:r>
          </a:p>
          <a:p>
            <a:r>
              <a:rPr lang="en-US" sz="1300" dirty="0"/>
              <a:t>Circles: To highlight each launch site’s general areas. </a:t>
            </a:r>
          </a:p>
          <a:p>
            <a:r>
              <a:rPr lang="en-US" sz="1300" dirty="0"/>
              <a:t>Marker Clusters: To handle multiple markers with the same coordinates </a:t>
            </a:r>
          </a:p>
          <a:p>
            <a:r>
              <a:rPr lang="en-US" sz="1300" dirty="0"/>
              <a:t>Polyline: To represent the distances between launch sites and various proximities such as coastlines.</a:t>
            </a:r>
            <a:br>
              <a:rPr lang="en-US" sz="1300" dirty="0"/>
            </a:br>
            <a:endParaRPr lang="en-US" sz="1300" dirty="0"/>
          </a:p>
          <a:p>
            <a:pPr marL="0" indent="0">
              <a:spcBef>
                <a:spcPts val="1400"/>
              </a:spcBef>
              <a:buNone/>
            </a:pPr>
            <a:r>
              <a:rPr lang="en-US" sz="1300" b="1" dirty="0"/>
              <a:t>GitHub Link</a:t>
            </a:r>
            <a:r>
              <a:rPr lang="en-US" sz="1300" dirty="0"/>
              <a:t>: </a:t>
            </a:r>
            <a:r>
              <a:rPr lang="en-US" sz="1300" dirty="0">
                <a:hlinkClick r:id="rId3"/>
              </a:rPr>
              <a:t>https://github.com/mzr015/ds_capstone/blob/main/lab_jupyter_launch_site_location.ipynb</a:t>
            </a:r>
            <a:endParaRPr lang="en-US" sz="1300" dirty="0"/>
          </a:p>
          <a:p>
            <a:endParaRPr lang="en-US" sz="1300" dirty="0"/>
          </a:p>
          <a:p>
            <a:endParaRPr lang="en-US" sz="1300" dirty="0"/>
          </a:p>
        </p:txBody>
      </p:sp>
      <p:pic>
        <p:nvPicPr>
          <p:cNvPr id="2" name="Picture 1">
            <a:extLst>
              <a:ext uri="{FF2B5EF4-FFF2-40B4-BE49-F238E27FC236}">
                <a16:creationId xmlns:a16="http://schemas.microsoft.com/office/drawing/2014/main" id="{7BB384EB-D96F-CB40-8B89-2A425EB14805}"/>
              </a:ext>
            </a:extLst>
          </p:cNvPr>
          <p:cNvPicPr>
            <a:picLocks noChangeAspect="1"/>
          </p:cNvPicPr>
          <p:nvPr/>
        </p:nvPicPr>
        <p:blipFill>
          <a:blip r:embed="rId4"/>
          <a:stretch>
            <a:fillRect/>
          </a:stretch>
        </p:blipFill>
        <p:spPr>
          <a:xfrm>
            <a:off x="5120640" y="1814353"/>
            <a:ext cx="6656832" cy="3128709"/>
          </a:xfrm>
          <a:prstGeom prst="rect">
            <a:avLst/>
          </a:prstGeom>
        </p:spPr>
      </p:pic>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3648"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1115568" y="548640"/>
            <a:ext cx="10168128" cy="11795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Build a Dashboard with Plotly Dash</a:t>
            </a:r>
          </a:p>
        </p:txBody>
      </p:sp>
      <p:sp>
        <p:nvSpPr>
          <p:cNvPr id="16" name="Rectangle 15">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15568" y="2481943"/>
            <a:ext cx="10168128" cy="3695020"/>
          </a:xfrm>
          <a:prstGeom prst="rect">
            <a:avLst/>
          </a:prstGeom>
        </p:spPr>
        <p:txBody>
          <a:bodyPr vert="horz" lIns="91440" tIns="45720" rIns="91440" bIns="45720" rtlCol="0">
            <a:normAutofit/>
          </a:bodyPr>
          <a:lstStyle/>
          <a:p>
            <a:pPr marL="0" indent="0">
              <a:buNone/>
            </a:pPr>
            <a:r>
              <a:rPr lang="en-US" sz="1400" dirty="0"/>
              <a:t>Pie Chart (Success vs. Failure):Displays the total count of successful and failed launches.</a:t>
            </a:r>
          </a:p>
          <a:p>
            <a:pPr marL="228600" lvl="1">
              <a:spcBef>
                <a:spcPts val="1400"/>
              </a:spcBef>
            </a:pPr>
            <a:r>
              <a:rPr lang="en-US" sz="1400" b="1" dirty="0"/>
              <a:t>Interaction</a:t>
            </a:r>
            <a:r>
              <a:rPr lang="en-US" sz="1400" dirty="0"/>
              <a:t>: Users can select a specific launch site from the dropdown menu, and the pie chart dynamically updates to show the success vs. failure counts for the selected site.</a:t>
            </a:r>
          </a:p>
          <a:p>
            <a:pPr marL="228600" lvl="1">
              <a:spcBef>
                <a:spcPts val="1400"/>
              </a:spcBef>
            </a:pPr>
            <a:r>
              <a:rPr lang="en-US" sz="1400" b="1" dirty="0"/>
              <a:t>Purpose</a:t>
            </a:r>
            <a:r>
              <a:rPr lang="en-US" sz="1400" dirty="0"/>
              <a:t>: Provides users with an overview of the success rate for SpaceX launches across different sites.</a:t>
            </a:r>
          </a:p>
          <a:p>
            <a:pPr marL="0"/>
            <a:endParaRPr lang="en-US" sz="1400" dirty="0"/>
          </a:p>
          <a:p>
            <a:pPr marL="0" indent="0">
              <a:buNone/>
            </a:pPr>
            <a:r>
              <a:rPr lang="en-US" sz="1400" dirty="0"/>
              <a:t>Scatter Plot (Mission Outcomes vs. Payload Mass): shows the relationship between payload mass and launch outcomes (success or failure).</a:t>
            </a:r>
          </a:p>
          <a:p>
            <a:r>
              <a:rPr lang="en-US" sz="1400" b="1" dirty="0"/>
              <a:t>Interaction</a:t>
            </a:r>
            <a:r>
              <a:rPr lang="en-US" sz="1400" dirty="0"/>
              <a:t>: Users can select a launch site from the dropdown menu and adjust the payload range using the slider.</a:t>
            </a:r>
          </a:p>
          <a:p>
            <a:r>
              <a:rPr lang="en-US" sz="1400" b="1" dirty="0"/>
              <a:t>Purpose</a:t>
            </a:r>
            <a:r>
              <a:rPr lang="en-US" sz="1400" dirty="0"/>
              <a:t>: This plot allows users to explore how payload mass may affect the success or failure of SpaceX launches at different sites. It also helps identify any correlations between payload mass and mission outcomes.</a:t>
            </a:r>
          </a:p>
          <a:p>
            <a:pPr>
              <a:spcBef>
                <a:spcPts val="1400"/>
              </a:spcBef>
            </a:pPr>
            <a:endParaRPr lang="en-US" sz="1400" dirty="0"/>
          </a:p>
          <a:p>
            <a:pPr marL="0" indent="0">
              <a:spcBef>
                <a:spcPts val="1400"/>
              </a:spcBef>
              <a:buNone/>
            </a:pPr>
            <a:r>
              <a:rPr lang="en-US" sz="1400" b="1" dirty="0"/>
              <a:t>GitHub Link</a:t>
            </a:r>
            <a:r>
              <a:rPr lang="en-US" sz="1400" dirty="0"/>
              <a:t>: </a:t>
            </a:r>
            <a:r>
              <a:rPr lang="en-US" sz="1400" dirty="0">
                <a:hlinkClick r:id="rId2"/>
              </a:rPr>
              <a:t>https://github.com/mzr015/ds_capstone/blob/main/spacex_dash_app.py</a:t>
            </a:r>
            <a:endParaRPr lang="en-US" sz="1400" dirty="0"/>
          </a:p>
          <a:p>
            <a:endParaRPr lang="en-US" sz="1400" dirty="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540496"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14</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1115568" y="548640"/>
            <a:ext cx="10168128" cy="11795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Predictive Analysis (Classification)</a:t>
            </a:r>
          </a:p>
        </p:txBody>
      </p:sp>
      <p:sp>
        <p:nvSpPr>
          <p:cNvPr id="16" name="Rectangle 15">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15568" y="2481943"/>
            <a:ext cx="10168128" cy="3695020"/>
          </a:xfrm>
          <a:prstGeom prst="rect">
            <a:avLst/>
          </a:prstGeom>
        </p:spPr>
        <p:txBody>
          <a:bodyPr vert="horz" lIns="91440" tIns="45720" rIns="91440" bIns="45720" rtlCol="0">
            <a:normAutofit/>
          </a:bodyPr>
          <a:lstStyle/>
          <a:p>
            <a:pPr marL="0" indent="0">
              <a:buNone/>
            </a:pPr>
            <a:r>
              <a:rPr lang="en-US" sz="1000" b="1" i="0" dirty="0">
                <a:effectLst/>
              </a:rPr>
              <a:t>Data Preparation</a:t>
            </a:r>
            <a:r>
              <a:rPr lang="en-US" sz="1000" b="0" i="0" dirty="0">
                <a:effectLst/>
              </a:rPr>
              <a:t>:</a:t>
            </a:r>
          </a:p>
          <a:p>
            <a:r>
              <a:rPr lang="en-US" sz="1000" dirty="0"/>
              <a:t>Loaded and explored the dataset.</a:t>
            </a:r>
          </a:p>
          <a:p>
            <a:r>
              <a:rPr lang="en-US" sz="1000" b="0" i="0" dirty="0">
                <a:effectLst/>
              </a:rPr>
              <a:t>Standardized the features and split the data into training and testing sets.</a:t>
            </a:r>
          </a:p>
          <a:p>
            <a:pPr marL="0" indent="0">
              <a:buNone/>
            </a:pPr>
            <a:r>
              <a:rPr lang="en-US" sz="1000" b="1" i="0" dirty="0">
                <a:effectLst/>
              </a:rPr>
              <a:t>Model Building</a:t>
            </a:r>
            <a:r>
              <a:rPr lang="en-US" sz="1000" b="0" i="0" dirty="0">
                <a:effectLst/>
              </a:rPr>
              <a:t>:</a:t>
            </a:r>
          </a:p>
          <a:p>
            <a:r>
              <a:rPr lang="en-US" sz="1000" dirty="0"/>
              <a:t>Utilized Logistic Regression, SVM, Decision Tree, and KNN algorithms.</a:t>
            </a:r>
          </a:p>
          <a:p>
            <a:r>
              <a:rPr lang="en-US" sz="1000" dirty="0"/>
              <a:t>Tuned hyperparameters using </a:t>
            </a:r>
            <a:r>
              <a:rPr lang="en-US" sz="1000" dirty="0" err="1"/>
              <a:t>GridSearchCV</a:t>
            </a:r>
            <a:r>
              <a:rPr lang="en-US" sz="1000" dirty="0"/>
              <a:t>.</a:t>
            </a:r>
          </a:p>
          <a:p>
            <a:pPr marL="0" indent="0">
              <a:buNone/>
            </a:pPr>
            <a:r>
              <a:rPr lang="en-US" sz="1000" b="1" i="0" dirty="0">
                <a:effectLst/>
              </a:rPr>
              <a:t>Evaluation</a:t>
            </a:r>
            <a:r>
              <a:rPr lang="en-US" sz="1000" b="0" i="0" dirty="0">
                <a:effectLst/>
              </a:rPr>
              <a:t>:</a:t>
            </a:r>
          </a:p>
          <a:p>
            <a:r>
              <a:rPr lang="en-US" sz="1000" dirty="0"/>
              <a:t>Calculated accuracies on the test data.</a:t>
            </a:r>
          </a:p>
          <a:p>
            <a:r>
              <a:rPr lang="en-US" sz="1000" dirty="0"/>
              <a:t>Visualized performance with confusion matrices.</a:t>
            </a:r>
          </a:p>
          <a:p>
            <a:pPr marL="0" indent="0">
              <a:buNone/>
            </a:pPr>
            <a:r>
              <a:rPr lang="en-US" sz="1000" b="1" i="0" dirty="0">
                <a:effectLst/>
              </a:rPr>
              <a:t>Selection</a:t>
            </a:r>
            <a:r>
              <a:rPr lang="en-US" sz="1000" b="0" i="0" dirty="0">
                <a:effectLst/>
              </a:rPr>
              <a:t>:</a:t>
            </a:r>
          </a:p>
          <a:p>
            <a:r>
              <a:rPr lang="en-US" sz="1000" dirty="0"/>
              <a:t>Identified the best model based on max accuracy</a:t>
            </a:r>
          </a:p>
          <a:p>
            <a:pPr marL="0">
              <a:spcBef>
                <a:spcPts val="1400"/>
              </a:spcBef>
            </a:pPr>
            <a:endParaRPr lang="en-US" sz="1000" dirty="0"/>
          </a:p>
          <a:p>
            <a:pPr marL="0" indent="0">
              <a:spcBef>
                <a:spcPts val="1400"/>
              </a:spcBef>
              <a:buNone/>
            </a:pPr>
            <a:r>
              <a:rPr lang="en-US" sz="1000" b="1" dirty="0"/>
              <a:t>GitHub Link</a:t>
            </a:r>
            <a:r>
              <a:rPr lang="en-US" sz="1000" dirty="0"/>
              <a:t>: </a:t>
            </a:r>
            <a:r>
              <a:rPr lang="en-US" sz="1000" dirty="0">
                <a:hlinkClick r:id="rId2"/>
              </a:rPr>
              <a:t>https://github.com/mzr015/ds_capstone/blob/main/SpaceX_Machine_Learning_Prediction_Part_5.ipynb</a:t>
            </a:r>
            <a:endParaRPr lang="en-US" sz="1000" dirty="0"/>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8540496"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15</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Rectangle 16">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1115568" y="548640"/>
            <a:ext cx="10168128" cy="11795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Results</a:t>
            </a:r>
          </a:p>
        </p:txBody>
      </p:sp>
      <p:sp>
        <p:nvSpPr>
          <p:cNvPr id="19" name="Rectangle 18">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1115568" y="2481943"/>
            <a:ext cx="10168128" cy="369502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b="1" dirty="0">
                <a:solidFill>
                  <a:schemeClr val="tx1"/>
                </a:solidFill>
                <a:latin typeface="+mn-lt"/>
              </a:rPr>
              <a:t>Exploratory data analysis results</a:t>
            </a:r>
          </a:p>
          <a:p>
            <a:pPr>
              <a:spcBef>
                <a:spcPts val="1400"/>
              </a:spcBef>
              <a:buFont typeface="Arial" panose="020B0604020202020204" pitchFamily="34" charset="0"/>
              <a:buChar char="•"/>
            </a:pPr>
            <a:r>
              <a:rPr lang="en-US" sz="2200" dirty="0">
                <a:solidFill>
                  <a:schemeClr val="tx1"/>
                </a:solidFill>
                <a:latin typeface="+mn-lt"/>
              </a:rPr>
              <a:t>Success rate has increased over time</a:t>
            </a:r>
          </a:p>
          <a:p>
            <a:pPr>
              <a:spcBef>
                <a:spcPts val="1400"/>
              </a:spcBef>
              <a:buFont typeface="Arial" panose="020B0604020202020204" pitchFamily="34" charset="0"/>
              <a:buChar char="•"/>
            </a:pPr>
            <a:r>
              <a:rPr lang="en-US" sz="2200" dirty="0">
                <a:solidFill>
                  <a:schemeClr val="tx1"/>
                </a:solidFill>
                <a:latin typeface="+mn-lt"/>
              </a:rPr>
              <a:t>Orbits ES-L1, GEO, HEO, SSO have a 100% success rate</a:t>
            </a:r>
          </a:p>
          <a:p>
            <a:pPr>
              <a:spcBef>
                <a:spcPts val="1400"/>
              </a:spcBef>
              <a:buFont typeface="Arial" panose="020B0604020202020204" pitchFamily="34" charset="0"/>
              <a:buChar char="•"/>
            </a:pPr>
            <a:r>
              <a:rPr lang="en-US" sz="2200" dirty="0">
                <a:solidFill>
                  <a:schemeClr val="tx1"/>
                </a:solidFill>
                <a:latin typeface="+mn-lt"/>
              </a:rPr>
              <a:t>KSC LC 39A is most successful launching site</a:t>
            </a:r>
          </a:p>
          <a:p>
            <a:pPr>
              <a:spcBef>
                <a:spcPts val="1400"/>
              </a:spcBef>
              <a:buFont typeface="Arial" panose="020B0604020202020204" pitchFamily="34" charset="0"/>
              <a:buChar char="•"/>
            </a:pPr>
            <a:endParaRPr lang="en-US" sz="2200" dirty="0">
              <a:solidFill>
                <a:schemeClr val="tx1"/>
              </a:solidFill>
              <a:latin typeface="+mn-lt"/>
            </a:endParaRPr>
          </a:p>
          <a:p>
            <a:pPr marL="0" indent="0">
              <a:spcBef>
                <a:spcPts val="1400"/>
              </a:spcBef>
              <a:buNone/>
            </a:pPr>
            <a:r>
              <a:rPr lang="en-US" sz="2400" b="1" dirty="0">
                <a:solidFill>
                  <a:schemeClr val="tx1"/>
                </a:solidFill>
                <a:latin typeface="+mn-lt"/>
              </a:rPr>
              <a:t>Interactive analytics demo in screenshots</a:t>
            </a:r>
          </a:p>
          <a:p>
            <a:pPr>
              <a:spcBef>
                <a:spcPts val="1400"/>
              </a:spcBef>
            </a:pPr>
            <a:r>
              <a:rPr lang="en-US" sz="2400" dirty="0">
                <a:solidFill>
                  <a:schemeClr val="tx1"/>
                </a:solidFill>
                <a:latin typeface="+mn-lt"/>
              </a:rPr>
              <a:t>All launch sites are close to coastlines</a:t>
            </a:r>
          </a:p>
          <a:p>
            <a:pPr>
              <a:spcBef>
                <a:spcPts val="1400"/>
              </a:spcBef>
            </a:pPr>
            <a:r>
              <a:rPr lang="en-US" sz="2400" dirty="0">
                <a:solidFill>
                  <a:schemeClr val="tx1"/>
                </a:solidFill>
                <a:latin typeface="+mn-lt"/>
              </a:rPr>
              <a:t>They are generally far away from cities, highways, and other infrastructures</a:t>
            </a:r>
          </a:p>
          <a:p>
            <a:pPr>
              <a:spcBef>
                <a:spcPts val="1400"/>
              </a:spcBef>
              <a:buFont typeface="Arial" panose="020B0604020202020204" pitchFamily="34" charset="0"/>
              <a:buChar char="•"/>
            </a:pPr>
            <a:endParaRPr lang="en-US" sz="2200" dirty="0">
              <a:solidFill>
                <a:schemeClr val="tx1"/>
              </a:solidFill>
              <a:latin typeface="+mn-lt"/>
            </a:endParaRPr>
          </a:p>
          <a:p>
            <a:pPr marL="0">
              <a:spcBef>
                <a:spcPts val="1400"/>
              </a:spcBef>
              <a:buFont typeface="Arial" panose="020B0604020202020204" pitchFamily="34" charset="0"/>
              <a:buChar char="•"/>
            </a:pPr>
            <a:endParaRPr lang="en-US" sz="2200" dirty="0">
              <a:solidFill>
                <a:schemeClr val="tx1"/>
              </a:solidFill>
              <a:latin typeface="+mn-lt"/>
            </a:endParaRPr>
          </a:p>
          <a:p>
            <a:pPr marL="0" indent="0">
              <a:spcBef>
                <a:spcPts val="1400"/>
              </a:spcBef>
              <a:buNone/>
            </a:pPr>
            <a:r>
              <a:rPr lang="en-US" sz="2200" b="1" dirty="0">
                <a:solidFill>
                  <a:schemeClr val="tx1"/>
                </a:solidFill>
                <a:latin typeface="+mn-lt"/>
              </a:rPr>
              <a:t>Predictive analysis results</a:t>
            </a:r>
          </a:p>
          <a:p>
            <a:pPr>
              <a:spcBef>
                <a:spcPts val="1400"/>
              </a:spcBef>
              <a:buFont typeface="Arial" panose="020B0604020202020204" pitchFamily="34" charset="0"/>
              <a:buChar char="•"/>
            </a:pPr>
            <a:r>
              <a:rPr lang="en-US" sz="2200" dirty="0">
                <a:solidFill>
                  <a:schemeClr val="tx1"/>
                </a:solidFill>
                <a:latin typeface="+mn-lt"/>
              </a:rPr>
              <a:t>Decision Tree Classifier is the best predictive model (score: 0.88571)</a:t>
            </a:r>
          </a:p>
          <a:p>
            <a:pPr lvl="1">
              <a:buFont typeface="Arial" panose="020B0604020202020204" pitchFamily="34" charset="0"/>
              <a:buChar char="•"/>
            </a:pPr>
            <a:endParaRPr lang="en-US" sz="2200" dirty="0">
              <a:solidFill>
                <a:schemeClr val="tx1"/>
              </a:solidFill>
              <a:latin typeface="+mn-lt"/>
            </a:endParaRPr>
          </a:p>
          <a:p>
            <a:pPr marL="457200" lvl="1">
              <a:buFont typeface="Arial" panose="020B0604020202020204" pitchFamily="34" charset="0"/>
              <a:buChar char="•"/>
            </a:pPr>
            <a:endParaRPr lang="en-US" sz="2200" dirty="0">
              <a:solidFill>
                <a:schemeClr val="tx1"/>
              </a:solidFill>
              <a:latin typeface="+mn-lt"/>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540496"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16</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411480" y="991443"/>
            <a:ext cx="4443154" cy="108781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a:solidFill>
                  <a:schemeClr val="tx1"/>
                </a:solidFill>
                <a:latin typeface="+mj-lt"/>
                <a:ea typeface="+mj-ea"/>
                <a:cs typeface="+mj-cs"/>
              </a:rPr>
              <a:t>Flight Number vs. Launch Site</a:t>
            </a:r>
            <a:endParaRPr lang="en-US" sz="3400" kern="1200" dirty="0">
              <a:solidFill>
                <a:schemeClr val="tx1"/>
              </a:solidFill>
              <a:latin typeface="+mj-lt"/>
              <a:ea typeface="+mj-ea"/>
              <a:cs typeface="+mj-cs"/>
            </a:endParaRPr>
          </a:p>
        </p:txBody>
      </p:sp>
      <p:sp>
        <p:nvSpPr>
          <p:cNvPr id="34" name="Rectangle 33">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2" name="Rectangle 31">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11480" y="2684095"/>
            <a:ext cx="4443154" cy="3492868"/>
          </a:xfrm>
          <a:prstGeom prst="rect">
            <a:avLst/>
          </a:prstGeom>
        </p:spPr>
        <p:txBody>
          <a:bodyPr vert="horz" lIns="91440" tIns="45720" rIns="91440" bIns="45720" rtlCol="0">
            <a:normAutofit/>
          </a:bodyPr>
          <a:lstStyle/>
          <a:p>
            <a:pPr marL="0" indent="0">
              <a:spcBef>
                <a:spcPts val="1400"/>
              </a:spcBef>
              <a:buNone/>
            </a:pPr>
            <a:r>
              <a:rPr lang="en-US" sz="1800" dirty="0"/>
              <a:t>The analysis revealed that launch sites with higher flight frequencies tend to exhibit higher success rates.</a:t>
            </a:r>
          </a:p>
        </p:txBody>
      </p:sp>
      <p:pic>
        <p:nvPicPr>
          <p:cNvPr id="2" name="Picture 1">
            <a:extLst>
              <a:ext uri="{FF2B5EF4-FFF2-40B4-BE49-F238E27FC236}">
                <a16:creationId xmlns:a16="http://schemas.microsoft.com/office/drawing/2014/main" id="{F8828936-4CF8-BCFB-334D-7B9C6894C573}"/>
              </a:ext>
            </a:extLst>
          </p:cNvPr>
          <p:cNvPicPr>
            <a:picLocks noChangeAspect="1"/>
          </p:cNvPicPr>
          <p:nvPr/>
        </p:nvPicPr>
        <p:blipFill>
          <a:blip r:embed="rId2"/>
          <a:stretch>
            <a:fillRect/>
          </a:stretch>
        </p:blipFill>
        <p:spPr>
          <a:xfrm>
            <a:off x="5385816" y="1831469"/>
            <a:ext cx="6440424" cy="3139707"/>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037321"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lumMod val="50000"/>
                    <a:lumOff val="50000"/>
                  </a:schemeClr>
                </a:solidFill>
                <a:latin typeface="+mn-lt"/>
              </a:rPr>
              <a:pPr>
                <a:spcAft>
                  <a:spcPts val="600"/>
                </a:spcAft>
              </a:pPr>
              <a:t>18</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411480" y="991443"/>
            <a:ext cx="4443154" cy="108781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dirty="0">
                <a:solidFill>
                  <a:schemeClr val="tx1"/>
                </a:solidFill>
                <a:latin typeface="+mj-lt"/>
                <a:ea typeface="+mj-ea"/>
                <a:cs typeface="+mj-cs"/>
              </a:rPr>
              <a:t>Payload</a:t>
            </a:r>
            <a:r>
              <a:rPr lang="en-US" sz="3400" kern="1200" dirty="0">
                <a:solidFill>
                  <a:schemeClr val="tx1"/>
                </a:solidFill>
                <a:latin typeface="+mj-lt"/>
                <a:ea typeface="+mj-ea"/>
                <a:cs typeface="+mj-cs"/>
              </a:rPr>
              <a:t>  </a:t>
            </a:r>
            <a:r>
              <a:rPr lang="en-US" sz="3400" dirty="0">
                <a:solidFill>
                  <a:schemeClr val="tx1"/>
                </a:solidFill>
                <a:latin typeface="+mj-lt"/>
                <a:ea typeface="+mj-ea"/>
                <a:cs typeface="+mj-cs"/>
              </a:rPr>
              <a:t>vs. Launch Site</a:t>
            </a:r>
          </a:p>
        </p:txBody>
      </p:sp>
      <p:sp>
        <p:nvSpPr>
          <p:cNvPr id="34" name="Rectangle 33">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2" name="Rectangle 31">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11480" y="2684095"/>
            <a:ext cx="4443154" cy="3492868"/>
          </a:xfrm>
          <a:prstGeom prst="rect">
            <a:avLst/>
          </a:prstGeom>
        </p:spPr>
        <p:txBody>
          <a:bodyPr vert="horz" lIns="91440" tIns="45720" rIns="91440" bIns="45720" rtlCol="0">
            <a:normAutofit/>
          </a:bodyPr>
          <a:lstStyle/>
          <a:p>
            <a:pPr marL="0" indent="0" defTabSz="896112">
              <a:spcBef>
                <a:spcPts val="1372"/>
              </a:spcBef>
              <a:buNone/>
            </a:pPr>
            <a:r>
              <a:rPr lang="en-US" sz="1800" kern="1200" dirty="0">
                <a:solidFill>
                  <a:schemeClr val="accent3">
                    <a:lumMod val="25000"/>
                  </a:schemeClr>
                </a:solidFill>
                <a:latin typeface="Cambria" panose="02040503050406030204" pitchFamily="18" charset="0"/>
                <a:ea typeface="+mn-ea"/>
                <a:cs typeface="+mn-cs"/>
              </a:rPr>
              <a:t>The higher the payload mass (kg), the higher the success rate</a:t>
            </a:r>
            <a:endParaRPr lang="en-US" sz="1800" dirty="0">
              <a:solidFill>
                <a:schemeClr val="accent3">
                  <a:lumMod val="25000"/>
                </a:schemeClr>
              </a:solidFill>
              <a:latin typeface="Cambria" panose="02040503050406030204" pitchFamily="18" charset="0"/>
            </a:endParaRP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037321"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lumMod val="50000"/>
                    <a:lumOff val="50000"/>
                  </a:schemeClr>
                </a:solidFill>
                <a:latin typeface="+mn-lt"/>
              </a:rPr>
              <a:pPr>
                <a:spcAft>
                  <a:spcPts val="600"/>
                </a:spcAft>
              </a:pPr>
              <a:t>19</a:t>
            </a:fld>
            <a:endParaRPr lang="en-US" sz="1200">
              <a:solidFill>
                <a:schemeClr val="tx1">
                  <a:lumMod val="50000"/>
                  <a:lumOff val="50000"/>
                </a:schemeClr>
              </a:solidFill>
              <a:latin typeface="+mn-lt"/>
            </a:endParaRPr>
          </a:p>
        </p:txBody>
      </p:sp>
      <p:pic>
        <p:nvPicPr>
          <p:cNvPr id="6" name="Picture 5">
            <a:extLst>
              <a:ext uri="{FF2B5EF4-FFF2-40B4-BE49-F238E27FC236}">
                <a16:creationId xmlns:a16="http://schemas.microsoft.com/office/drawing/2014/main" id="{68917777-DF2F-B33B-01A2-DD1ADA0D82D1}"/>
              </a:ext>
            </a:extLst>
          </p:cNvPr>
          <p:cNvPicPr>
            <a:picLocks noChangeAspect="1"/>
          </p:cNvPicPr>
          <p:nvPr/>
        </p:nvPicPr>
        <p:blipFill>
          <a:blip r:embed="rId2"/>
          <a:stretch>
            <a:fillRect/>
          </a:stretch>
        </p:blipFill>
        <p:spPr>
          <a:xfrm>
            <a:off x="5289826" y="1791850"/>
            <a:ext cx="5885396" cy="3819847"/>
          </a:xfrm>
          <a:prstGeom prst="rect">
            <a:avLst/>
          </a:prstGeom>
        </p:spPr>
      </p:pic>
    </p:spTree>
    <p:extLst>
      <p:ext uri="{BB962C8B-B14F-4D97-AF65-F5344CB8AC3E}">
        <p14:creationId xmlns:p14="http://schemas.microsoft.com/office/powerpoint/2010/main" val="1901884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Rectangle 32">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4" name="Rectangle 33">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115568" y="548640"/>
            <a:ext cx="10168128" cy="11795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Outline</a:t>
            </a:r>
          </a:p>
        </p:txBody>
      </p:sp>
      <p:sp>
        <p:nvSpPr>
          <p:cNvPr id="35" name="Rectangle 3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115568" y="2481943"/>
            <a:ext cx="10168128" cy="36950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200">
                <a:solidFill>
                  <a:schemeClr val="tx1"/>
                </a:solidFill>
                <a:latin typeface="+mn-lt"/>
              </a:rPr>
              <a:t>Executive Summary</a:t>
            </a:r>
          </a:p>
          <a:p>
            <a:pPr>
              <a:spcBef>
                <a:spcPts val="1400"/>
              </a:spcBef>
              <a:buFont typeface="Arial" panose="020B0604020202020204" pitchFamily="34" charset="0"/>
              <a:buChar char="•"/>
            </a:pPr>
            <a:r>
              <a:rPr lang="en-US" sz="2200">
                <a:solidFill>
                  <a:schemeClr val="tx1"/>
                </a:solidFill>
                <a:latin typeface="+mn-lt"/>
              </a:rPr>
              <a:t>Introduction</a:t>
            </a:r>
          </a:p>
          <a:p>
            <a:pPr>
              <a:spcBef>
                <a:spcPts val="1400"/>
              </a:spcBef>
              <a:buFont typeface="Arial" panose="020B0604020202020204" pitchFamily="34" charset="0"/>
              <a:buChar char="•"/>
            </a:pPr>
            <a:r>
              <a:rPr lang="en-US" sz="2200">
                <a:solidFill>
                  <a:schemeClr val="tx1"/>
                </a:solidFill>
                <a:latin typeface="+mn-lt"/>
              </a:rPr>
              <a:t>Methodology</a:t>
            </a:r>
          </a:p>
          <a:p>
            <a:pPr>
              <a:spcBef>
                <a:spcPts val="1400"/>
              </a:spcBef>
              <a:buFont typeface="Arial" panose="020B0604020202020204" pitchFamily="34" charset="0"/>
              <a:buChar char="•"/>
            </a:pPr>
            <a:r>
              <a:rPr lang="en-US" sz="2200">
                <a:solidFill>
                  <a:schemeClr val="tx1"/>
                </a:solidFill>
                <a:latin typeface="+mn-lt"/>
              </a:rPr>
              <a:t>Results</a:t>
            </a:r>
          </a:p>
          <a:p>
            <a:pPr>
              <a:spcBef>
                <a:spcPts val="1400"/>
              </a:spcBef>
              <a:buFont typeface="Arial" panose="020B0604020202020204" pitchFamily="34" charset="0"/>
              <a:buChar char="•"/>
            </a:pPr>
            <a:r>
              <a:rPr lang="en-US" sz="2200">
                <a:solidFill>
                  <a:schemeClr val="tx1"/>
                </a:solidFill>
                <a:latin typeface="+mn-lt"/>
              </a:rPr>
              <a:t>Conclusion</a:t>
            </a:r>
          </a:p>
          <a:p>
            <a:pPr>
              <a:spcBef>
                <a:spcPts val="1400"/>
              </a:spcBef>
              <a:buFont typeface="Arial" panose="020B0604020202020204" pitchFamily="34" charset="0"/>
              <a:buChar char="•"/>
            </a:pPr>
            <a:r>
              <a:rPr lang="en-US" sz="2200">
                <a:solidFill>
                  <a:schemeClr val="tx1"/>
                </a:solidFill>
                <a:latin typeface="+mn-lt"/>
              </a:rPr>
              <a:t>Appendix</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540496"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411480" y="991443"/>
            <a:ext cx="4443154" cy="108781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a:solidFill>
                  <a:schemeClr val="tx1"/>
                </a:solidFill>
                <a:latin typeface="+mj-lt"/>
                <a:ea typeface="+mj-ea"/>
                <a:cs typeface="+mj-cs"/>
              </a:rPr>
              <a:t>Success Rate vs. Orbit Type</a:t>
            </a:r>
          </a:p>
        </p:txBody>
      </p:sp>
      <p:sp>
        <p:nvSpPr>
          <p:cNvPr id="12" name="Rectangle 11">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11480" y="2684095"/>
            <a:ext cx="4443154" cy="3492868"/>
          </a:xfrm>
          <a:prstGeom prst="rect">
            <a:avLst/>
          </a:prstGeom>
        </p:spPr>
        <p:txBody>
          <a:bodyPr vert="horz" lIns="91440" tIns="45720" rIns="91440" bIns="45720" rtlCol="0">
            <a:normAutofit/>
          </a:bodyPr>
          <a:lstStyle/>
          <a:p>
            <a:pPr>
              <a:spcBef>
                <a:spcPts val="1400"/>
              </a:spcBef>
            </a:pPr>
            <a:r>
              <a:rPr lang="en-US" sz="1800"/>
              <a:t>Orbits </a:t>
            </a:r>
            <a:r>
              <a:rPr lang="en-US" sz="1800" b="1"/>
              <a:t>ES-L1</a:t>
            </a:r>
            <a:r>
              <a:rPr lang="en-US" sz="1800"/>
              <a:t>, </a:t>
            </a:r>
            <a:r>
              <a:rPr lang="en-US" sz="1800" b="1"/>
              <a:t>GEO</a:t>
            </a:r>
            <a:r>
              <a:rPr lang="en-US" sz="1800"/>
              <a:t>, </a:t>
            </a:r>
            <a:r>
              <a:rPr lang="en-US" sz="1800" b="1"/>
              <a:t>HEO</a:t>
            </a:r>
            <a:r>
              <a:rPr lang="en-US" sz="1800"/>
              <a:t>, </a:t>
            </a:r>
            <a:r>
              <a:rPr lang="en-US" sz="1800" b="1"/>
              <a:t>SSO</a:t>
            </a:r>
            <a:r>
              <a:rPr lang="en-US" sz="1800"/>
              <a:t> have a 100% success rate</a:t>
            </a:r>
          </a:p>
          <a:p>
            <a:pPr>
              <a:spcBef>
                <a:spcPts val="1400"/>
              </a:spcBef>
            </a:pPr>
            <a:r>
              <a:rPr lang="en-US" sz="1800"/>
              <a:t>Orbit </a:t>
            </a:r>
            <a:r>
              <a:rPr lang="en-US" sz="1800" b="1"/>
              <a:t>SO</a:t>
            </a:r>
            <a:r>
              <a:rPr lang="en-US" sz="1800"/>
              <a:t> has 0% success rate</a:t>
            </a:r>
          </a:p>
          <a:p>
            <a:pPr>
              <a:spcBef>
                <a:spcPts val="1400"/>
              </a:spcBef>
            </a:pPr>
            <a:r>
              <a:rPr lang="en-US" sz="1800"/>
              <a:t>The rest have success rates between 50%-85%</a:t>
            </a:r>
          </a:p>
        </p:txBody>
      </p:sp>
      <p:pic>
        <p:nvPicPr>
          <p:cNvPr id="2" name="Picture 1">
            <a:extLst>
              <a:ext uri="{FF2B5EF4-FFF2-40B4-BE49-F238E27FC236}">
                <a16:creationId xmlns:a16="http://schemas.microsoft.com/office/drawing/2014/main" id="{292D07DF-24E4-B2BE-9215-B043F10B7363}"/>
              </a:ext>
            </a:extLst>
          </p:cNvPr>
          <p:cNvPicPr>
            <a:picLocks noChangeAspect="1"/>
          </p:cNvPicPr>
          <p:nvPr/>
        </p:nvPicPr>
        <p:blipFill>
          <a:blip r:embed="rId3"/>
          <a:stretch>
            <a:fillRect/>
          </a:stretch>
        </p:blipFill>
        <p:spPr>
          <a:xfrm>
            <a:off x="5385816" y="986164"/>
            <a:ext cx="6440424" cy="4830317"/>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037321"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20</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411480" y="991443"/>
            <a:ext cx="4443154" cy="108781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a:solidFill>
                  <a:schemeClr val="tx1"/>
                </a:solidFill>
                <a:latin typeface="+mj-lt"/>
                <a:ea typeface="+mj-ea"/>
                <a:cs typeface="+mj-cs"/>
              </a:rPr>
              <a:t>Flight Number vs. Orbit Type</a:t>
            </a:r>
          </a:p>
        </p:txBody>
      </p:sp>
      <p:sp>
        <p:nvSpPr>
          <p:cNvPr id="12" name="Rectangle 11">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11480" y="2684095"/>
            <a:ext cx="4443154" cy="3492868"/>
          </a:xfrm>
          <a:prstGeom prst="rect">
            <a:avLst/>
          </a:prstGeom>
        </p:spPr>
        <p:txBody>
          <a:bodyPr vert="horz" lIns="91440" tIns="45720" rIns="91440" bIns="45720" rtlCol="0">
            <a:normAutofit/>
          </a:bodyPr>
          <a:lstStyle/>
          <a:p>
            <a:pPr marL="0" indent="0">
              <a:spcBef>
                <a:spcPts val="1400"/>
              </a:spcBef>
              <a:buNone/>
            </a:pPr>
            <a:r>
              <a:rPr lang="en-US" sz="1800" dirty="0"/>
              <a:t>The success rate typically rises with the number of flights in each orbit. In </a:t>
            </a:r>
            <a:r>
              <a:rPr lang="en-US" sz="1800" b="1" dirty="0"/>
              <a:t>LEO</a:t>
            </a:r>
            <a:r>
              <a:rPr lang="en-US" sz="1800" dirty="0"/>
              <a:t>, success correlates with the frequency of flights. However, </a:t>
            </a:r>
            <a:r>
              <a:rPr lang="en-US" sz="1800" b="1" dirty="0"/>
              <a:t>GTO</a:t>
            </a:r>
            <a:r>
              <a:rPr lang="en-US" sz="1800" dirty="0"/>
              <a:t> does not follow this trend.</a:t>
            </a:r>
          </a:p>
        </p:txBody>
      </p:sp>
      <p:pic>
        <p:nvPicPr>
          <p:cNvPr id="2" name="Picture 1">
            <a:extLst>
              <a:ext uri="{FF2B5EF4-FFF2-40B4-BE49-F238E27FC236}">
                <a16:creationId xmlns:a16="http://schemas.microsoft.com/office/drawing/2014/main" id="{EFCCD1B1-344D-DE45-0C0A-7852F06DD7CB}"/>
              </a:ext>
            </a:extLst>
          </p:cNvPr>
          <p:cNvPicPr>
            <a:picLocks noChangeAspect="1"/>
          </p:cNvPicPr>
          <p:nvPr/>
        </p:nvPicPr>
        <p:blipFill>
          <a:blip r:embed="rId2"/>
          <a:stretch>
            <a:fillRect/>
          </a:stretch>
        </p:blipFill>
        <p:spPr>
          <a:xfrm>
            <a:off x="5385816" y="1155226"/>
            <a:ext cx="6440424" cy="4492194"/>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037321"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21</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411480" y="991443"/>
            <a:ext cx="4443154" cy="108781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dirty="0">
                <a:solidFill>
                  <a:schemeClr val="tx1"/>
                </a:solidFill>
                <a:latin typeface="+mj-lt"/>
                <a:ea typeface="+mj-ea"/>
                <a:cs typeface="+mj-cs"/>
              </a:rPr>
              <a:t>Payload vs. Orbit Type</a:t>
            </a:r>
          </a:p>
        </p:txBody>
      </p:sp>
      <p:sp>
        <p:nvSpPr>
          <p:cNvPr id="12" name="Rectangle 11">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11480" y="2684095"/>
            <a:ext cx="4443154" cy="3492868"/>
          </a:xfrm>
          <a:prstGeom prst="rect">
            <a:avLst/>
          </a:prstGeom>
        </p:spPr>
        <p:txBody>
          <a:bodyPr vert="horz" lIns="91440" tIns="45720" rIns="91440" bIns="45720" rtlCol="0">
            <a:normAutofit/>
          </a:bodyPr>
          <a:lstStyle/>
          <a:p>
            <a:pPr marL="0" indent="0">
              <a:lnSpc>
                <a:spcPct val="100000"/>
              </a:lnSpc>
              <a:spcBef>
                <a:spcPts val="1400"/>
              </a:spcBef>
              <a:buNone/>
            </a:pPr>
            <a:r>
              <a:rPr lang="en-GB" sz="1800" dirty="0"/>
              <a:t>Heavier payloads result in more successful landings for </a:t>
            </a:r>
            <a:r>
              <a:rPr lang="en-GB" sz="1800" b="1" dirty="0"/>
              <a:t>PO</a:t>
            </a:r>
            <a:r>
              <a:rPr lang="en-GB" sz="1800" dirty="0"/>
              <a:t>, </a:t>
            </a:r>
            <a:r>
              <a:rPr lang="en-GB" sz="1800" b="1" dirty="0"/>
              <a:t>LEO</a:t>
            </a:r>
            <a:r>
              <a:rPr lang="en-GB" sz="1800" dirty="0"/>
              <a:t>, and </a:t>
            </a:r>
            <a:r>
              <a:rPr lang="en-GB" sz="1800" b="1" dirty="0"/>
              <a:t>ISS</a:t>
            </a:r>
            <a:r>
              <a:rPr lang="en-GB" sz="1800" dirty="0"/>
              <a:t> orbits.</a:t>
            </a:r>
            <a:endParaRPr lang="en-US" sz="1800" dirty="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037321"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22</a:t>
            </a:fld>
            <a:endParaRPr lang="en-US" sz="1200">
              <a:solidFill>
                <a:schemeClr val="tx1">
                  <a:lumMod val="50000"/>
                  <a:lumOff val="50000"/>
                </a:schemeClr>
              </a:solidFill>
              <a:latin typeface="+mn-lt"/>
            </a:endParaRPr>
          </a:p>
        </p:txBody>
      </p:sp>
      <p:pic>
        <p:nvPicPr>
          <p:cNvPr id="6" name="Picture 5">
            <a:extLst>
              <a:ext uri="{FF2B5EF4-FFF2-40B4-BE49-F238E27FC236}">
                <a16:creationId xmlns:a16="http://schemas.microsoft.com/office/drawing/2014/main" id="{72DAA568-B896-0810-AF46-C5C466B53A0F}"/>
              </a:ext>
            </a:extLst>
          </p:cNvPr>
          <p:cNvPicPr>
            <a:picLocks noChangeAspect="1"/>
          </p:cNvPicPr>
          <p:nvPr/>
        </p:nvPicPr>
        <p:blipFill>
          <a:blip r:embed="rId2"/>
          <a:stretch>
            <a:fillRect/>
          </a:stretch>
        </p:blipFill>
        <p:spPr>
          <a:xfrm>
            <a:off x="5266114" y="1424229"/>
            <a:ext cx="5812061" cy="4009541"/>
          </a:xfrm>
          <a:prstGeom prst="rect">
            <a:avLst/>
          </a:prstGeom>
        </p:spPr>
      </p:pic>
    </p:spTree>
    <p:extLst>
      <p:ext uri="{BB962C8B-B14F-4D97-AF65-F5344CB8AC3E}">
        <p14:creationId xmlns:p14="http://schemas.microsoft.com/office/powerpoint/2010/main" val="4225534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411480" y="991443"/>
            <a:ext cx="4443154" cy="108781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400" dirty="0">
                <a:solidFill>
                  <a:schemeClr val="tx1"/>
                </a:solidFill>
                <a:latin typeface="+mj-lt"/>
                <a:ea typeface="+mj-ea"/>
                <a:cs typeface="+mj-cs"/>
              </a:rPr>
              <a:t>Launch Success Yearly Trend</a:t>
            </a:r>
          </a:p>
        </p:txBody>
      </p:sp>
      <p:sp>
        <p:nvSpPr>
          <p:cNvPr id="12" name="Rectangle 11">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11480" y="2684095"/>
            <a:ext cx="4443154" cy="3492868"/>
          </a:xfrm>
          <a:prstGeom prst="rect">
            <a:avLst/>
          </a:prstGeom>
        </p:spPr>
        <p:txBody>
          <a:bodyPr vert="horz" lIns="91440" tIns="45720" rIns="91440" bIns="45720" rtlCol="0">
            <a:normAutofit/>
          </a:bodyPr>
          <a:lstStyle/>
          <a:p>
            <a:pPr marL="0" indent="0">
              <a:lnSpc>
                <a:spcPct val="100000"/>
              </a:lnSpc>
              <a:spcBef>
                <a:spcPts val="1400"/>
              </a:spcBef>
              <a:buNone/>
            </a:pPr>
            <a:r>
              <a:rPr lang="en-GB" sz="1800" dirty="0">
                <a:solidFill>
                  <a:schemeClr val="accent3">
                    <a:lumMod val="25000"/>
                  </a:schemeClr>
                </a:solidFill>
              </a:rPr>
              <a:t>Success rate has steadily increased from </a:t>
            </a:r>
            <a:r>
              <a:rPr lang="en-GB" sz="1800" b="1" dirty="0">
                <a:solidFill>
                  <a:schemeClr val="accent3">
                    <a:lumMod val="25000"/>
                  </a:schemeClr>
                </a:solidFill>
              </a:rPr>
              <a:t>2013</a:t>
            </a:r>
            <a:r>
              <a:rPr lang="en-GB" sz="1800" dirty="0">
                <a:solidFill>
                  <a:schemeClr val="accent3">
                    <a:lumMod val="25000"/>
                  </a:schemeClr>
                </a:solidFill>
              </a:rPr>
              <a:t> to </a:t>
            </a:r>
            <a:r>
              <a:rPr lang="en-GB" sz="1800" b="1" dirty="0">
                <a:solidFill>
                  <a:schemeClr val="accent3">
                    <a:lumMod val="25000"/>
                  </a:schemeClr>
                </a:solidFill>
              </a:rPr>
              <a:t>2020</a:t>
            </a:r>
            <a:endParaRPr lang="en-US" sz="1800" b="1" dirty="0">
              <a:solidFill>
                <a:schemeClr val="accent3">
                  <a:lumMod val="25000"/>
                </a:schemeClr>
              </a:solidFill>
            </a:endParaRP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037321"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23</a:t>
            </a:fld>
            <a:endParaRPr lang="en-US" sz="1200">
              <a:solidFill>
                <a:schemeClr val="tx1">
                  <a:lumMod val="50000"/>
                  <a:lumOff val="50000"/>
                </a:schemeClr>
              </a:solidFill>
              <a:latin typeface="+mn-lt"/>
            </a:endParaRPr>
          </a:p>
        </p:txBody>
      </p:sp>
      <p:pic>
        <p:nvPicPr>
          <p:cNvPr id="2" name="Picture 1">
            <a:extLst>
              <a:ext uri="{FF2B5EF4-FFF2-40B4-BE49-F238E27FC236}">
                <a16:creationId xmlns:a16="http://schemas.microsoft.com/office/drawing/2014/main" id="{CD7B68CB-3158-2CDA-83B4-C46DF7118727}"/>
              </a:ext>
            </a:extLst>
          </p:cNvPr>
          <p:cNvPicPr>
            <a:picLocks noChangeAspect="1"/>
          </p:cNvPicPr>
          <p:nvPr/>
        </p:nvPicPr>
        <p:blipFill>
          <a:blip r:embed="rId2"/>
          <a:stretch>
            <a:fillRect/>
          </a:stretch>
        </p:blipFill>
        <p:spPr>
          <a:xfrm>
            <a:off x="5222929" y="1623515"/>
            <a:ext cx="6062682" cy="4262248"/>
          </a:xfrm>
          <a:prstGeom prst="rect">
            <a:avLst/>
          </a:prstGeom>
        </p:spPr>
      </p:pic>
    </p:spTree>
    <p:extLst>
      <p:ext uri="{BB962C8B-B14F-4D97-AF65-F5344CB8AC3E}">
        <p14:creationId xmlns:p14="http://schemas.microsoft.com/office/powerpoint/2010/main" val="16103491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411480" y="991443"/>
            <a:ext cx="4443154" cy="108781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400" dirty="0">
                <a:solidFill>
                  <a:schemeClr val="tx1"/>
                </a:solidFill>
                <a:latin typeface="+mj-lt"/>
                <a:ea typeface="+mj-ea"/>
                <a:cs typeface="+mj-cs"/>
              </a:rPr>
              <a:t>All Launch Site Names</a:t>
            </a:r>
          </a:p>
        </p:txBody>
      </p:sp>
      <p:sp>
        <p:nvSpPr>
          <p:cNvPr id="12" name="Rectangle 11">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11480" y="2684095"/>
            <a:ext cx="4443154" cy="3492868"/>
          </a:xfrm>
          <a:prstGeom prst="rect">
            <a:avLst/>
          </a:prstGeom>
        </p:spPr>
        <p:txBody>
          <a:bodyPr vert="horz" lIns="91440" tIns="45720" rIns="91440" bIns="45720" rtlCol="0">
            <a:normAutofit/>
          </a:bodyPr>
          <a:lstStyle/>
          <a:p>
            <a:pPr marL="0" indent="0">
              <a:lnSpc>
                <a:spcPct val="100000"/>
              </a:lnSpc>
              <a:spcBef>
                <a:spcPts val="1400"/>
              </a:spcBef>
              <a:buNone/>
            </a:pPr>
            <a:r>
              <a:rPr lang="en-US" sz="1800" dirty="0">
                <a:solidFill>
                  <a:schemeClr val="accent3">
                    <a:lumMod val="25000"/>
                  </a:schemeClr>
                </a:solidFill>
              </a:rPr>
              <a:t>Used the query to find all unique launch site names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037321"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24</a:t>
            </a:fld>
            <a:endParaRPr lang="en-US" sz="1200">
              <a:solidFill>
                <a:schemeClr val="tx1">
                  <a:lumMod val="50000"/>
                  <a:lumOff val="50000"/>
                </a:schemeClr>
              </a:solidFill>
              <a:latin typeface="+mn-lt"/>
            </a:endParaRPr>
          </a:p>
        </p:txBody>
      </p:sp>
      <p:pic>
        <p:nvPicPr>
          <p:cNvPr id="6" name="Picture 5">
            <a:extLst>
              <a:ext uri="{FF2B5EF4-FFF2-40B4-BE49-F238E27FC236}">
                <a16:creationId xmlns:a16="http://schemas.microsoft.com/office/drawing/2014/main" id="{24C23C62-1348-CACC-9C54-E300414B1A85}"/>
              </a:ext>
            </a:extLst>
          </p:cNvPr>
          <p:cNvPicPr>
            <a:picLocks noChangeAspect="1"/>
          </p:cNvPicPr>
          <p:nvPr/>
        </p:nvPicPr>
        <p:blipFill>
          <a:blip r:embed="rId2"/>
          <a:stretch>
            <a:fillRect/>
          </a:stretch>
        </p:blipFill>
        <p:spPr>
          <a:xfrm>
            <a:off x="5409434" y="1825624"/>
            <a:ext cx="5950562" cy="3474581"/>
          </a:xfrm>
          <a:prstGeom prst="rect">
            <a:avLst/>
          </a:prstGeom>
        </p:spPr>
      </p:pic>
    </p:spTree>
    <p:extLst>
      <p:ext uri="{BB962C8B-B14F-4D97-AF65-F5344CB8AC3E}">
        <p14:creationId xmlns:p14="http://schemas.microsoft.com/office/powerpoint/2010/main" val="31502440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411480" y="991443"/>
            <a:ext cx="4443154" cy="108781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400" dirty="0">
                <a:solidFill>
                  <a:schemeClr val="tx1"/>
                </a:solidFill>
                <a:latin typeface="+mj-lt"/>
                <a:ea typeface="+mj-ea"/>
                <a:cs typeface="+mj-cs"/>
              </a:rPr>
              <a:t>Launch Site Names Begin with 'CCA'</a:t>
            </a:r>
          </a:p>
        </p:txBody>
      </p:sp>
      <p:sp>
        <p:nvSpPr>
          <p:cNvPr id="12" name="Rectangle 11">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11480" y="2684095"/>
            <a:ext cx="4443154" cy="3492868"/>
          </a:xfrm>
          <a:prstGeom prst="rect">
            <a:avLst/>
          </a:prstGeom>
        </p:spPr>
        <p:txBody>
          <a:bodyPr vert="horz" lIns="91440" tIns="45720" rIns="91440" bIns="45720" rtlCol="0">
            <a:normAutofit/>
          </a:bodyPr>
          <a:lstStyle/>
          <a:p>
            <a:pPr marL="0" indent="0">
              <a:lnSpc>
                <a:spcPct val="100000"/>
              </a:lnSpc>
              <a:spcBef>
                <a:spcPts val="1400"/>
              </a:spcBef>
              <a:buNone/>
            </a:pPr>
            <a:r>
              <a:rPr lang="en-US" sz="1800" dirty="0">
                <a:solidFill>
                  <a:schemeClr val="accent3">
                    <a:lumMod val="25000"/>
                  </a:schemeClr>
                </a:solidFill>
              </a:rPr>
              <a:t>Used the query to find all launch site names that begins with ‘CCA’ and limited the result to 5</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037321"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25</a:t>
            </a:fld>
            <a:endParaRPr lang="en-US" sz="1200">
              <a:solidFill>
                <a:schemeClr val="tx1">
                  <a:lumMod val="50000"/>
                  <a:lumOff val="50000"/>
                </a:schemeClr>
              </a:solidFill>
              <a:latin typeface="+mn-lt"/>
            </a:endParaRPr>
          </a:p>
        </p:txBody>
      </p:sp>
      <p:pic>
        <p:nvPicPr>
          <p:cNvPr id="2" name="Picture 1">
            <a:extLst>
              <a:ext uri="{FF2B5EF4-FFF2-40B4-BE49-F238E27FC236}">
                <a16:creationId xmlns:a16="http://schemas.microsoft.com/office/drawing/2014/main" id="{E3DB8E97-C499-2FCB-F7A4-A275E59A6B00}"/>
              </a:ext>
            </a:extLst>
          </p:cNvPr>
          <p:cNvPicPr>
            <a:picLocks noChangeAspect="1"/>
          </p:cNvPicPr>
          <p:nvPr/>
        </p:nvPicPr>
        <p:blipFill>
          <a:blip r:embed="rId2"/>
          <a:stretch>
            <a:fillRect/>
          </a:stretch>
        </p:blipFill>
        <p:spPr>
          <a:xfrm>
            <a:off x="5255228" y="1714499"/>
            <a:ext cx="6030383" cy="3942381"/>
          </a:xfrm>
          <a:prstGeom prst="rect">
            <a:avLst/>
          </a:prstGeom>
        </p:spPr>
      </p:pic>
    </p:spTree>
    <p:extLst>
      <p:ext uri="{BB962C8B-B14F-4D97-AF65-F5344CB8AC3E}">
        <p14:creationId xmlns:p14="http://schemas.microsoft.com/office/powerpoint/2010/main" val="39704094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411480" y="991443"/>
            <a:ext cx="4443154" cy="108781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a:solidFill>
                  <a:schemeClr val="tx1"/>
                </a:solidFill>
                <a:latin typeface="+mj-lt"/>
                <a:ea typeface="+mj-ea"/>
                <a:cs typeface="+mj-cs"/>
              </a:rPr>
              <a:t>Total Payload Mass</a:t>
            </a:r>
          </a:p>
        </p:txBody>
      </p:sp>
      <p:sp>
        <p:nvSpPr>
          <p:cNvPr id="12" name="Rectangle 11">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11480" y="2684095"/>
            <a:ext cx="4443154" cy="3492868"/>
          </a:xfrm>
          <a:prstGeom prst="rect">
            <a:avLst/>
          </a:prstGeom>
        </p:spPr>
        <p:txBody>
          <a:bodyPr vert="horz" lIns="91440" tIns="45720" rIns="91440" bIns="45720" rtlCol="0">
            <a:normAutofit/>
          </a:bodyPr>
          <a:lstStyle/>
          <a:p>
            <a:pPr marL="0" indent="0">
              <a:spcBef>
                <a:spcPts val="1400"/>
              </a:spcBef>
              <a:buNone/>
            </a:pPr>
            <a:r>
              <a:rPr lang="en-US" sz="1800" dirty="0"/>
              <a:t>Used the query to compute the total payload carried by boosters from NASA, resulting in a total of </a:t>
            </a:r>
            <a:r>
              <a:rPr lang="en-US" sz="1800" b="1" dirty="0"/>
              <a:t>45,596</a:t>
            </a:r>
          </a:p>
        </p:txBody>
      </p:sp>
      <p:pic>
        <p:nvPicPr>
          <p:cNvPr id="2" name="Picture 1">
            <a:extLst>
              <a:ext uri="{FF2B5EF4-FFF2-40B4-BE49-F238E27FC236}">
                <a16:creationId xmlns:a16="http://schemas.microsoft.com/office/drawing/2014/main" id="{BF614D87-49B9-6B84-737F-61F33C642D84}"/>
              </a:ext>
            </a:extLst>
          </p:cNvPr>
          <p:cNvPicPr>
            <a:picLocks noChangeAspect="1"/>
          </p:cNvPicPr>
          <p:nvPr/>
        </p:nvPicPr>
        <p:blipFill>
          <a:blip r:embed="rId2"/>
          <a:stretch>
            <a:fillRect/>
          </a:stretch>
        </p:blipFill>
        <p:spPr>
          <a:xfrm>
            <a:off x="5385816" y="1971631"/>
            <a:ext cx="6440424" cy="2859384"/>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037321"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26</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411480" y="991443"/>
            <a:ext cx="4443154" cy="108781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dirty="0">
                <a:solidFill>
                  <a:schemeClr val="tx1"/>
                </a:solidFill>
                <a:latin typeface="+mj-lt"/>
                <a:ea typeface="+mj-ea"/>
                <a:cs typeface="+mj-cs"/>
              </a:rPr>
              <a:t>Average Payload Mass by F9 v1.1</a:t>
            </a:r>
          </a:p>
        </p:txBody>
      </p:sp>
      <p:sp>
        <p:nvSpPr>
          <p:cNvPr id="13" name="Rectangle 12">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11480" y="2684095"/>
            <a:ext cx="4443154" cy="3492868"/>
          </a:xfrm>
          <a:prstGeom prst="rect">
            <a:avLst/>
          </a:prstGeom>
        </p:spPr>
        <p:txBody>
          <a:bodyPr vert="horz" lIns="91440" tIns="45720" rIns="91440" bIns="45720" rtlCol="0">
            <a:normAutofit/>
          </a:bodyPr>
          <a:lstStyle/>
          <a:p>
            <a:pPr marL="0" indent="0">
              <a:spcBef>
                <a:spcPts val="1400"/>
              </a:spcBef>
              <a:buNone/>
            </a:pPr>
            <a:r>
              <a:rPr lang="en-US" sz="1800" dirty="0"/>
              <a:t>Used the query to compute the average payload carried by booster version F9 v1.1, resulting in a total of </a:t>
            </a:r>
            <a:r>
              <a:rPr lang="en-US" sz="1800" b="1" dirty="0"/>
              <a:t>2928.4</a:t>
            </a:r>
          </a:p>
        </p:txBody>
      </p:sp>
      <p:pic>
        <p:nvPicPr>
          <p:cNvPr id="6" name="Picture 5">
            <a:extLst>
              <a:ext uri="{FF2B5EF4-FFF2-40B4-BE49-F238E27FC236}">
                <a16:creationId xmlns:a16="http://schemas.microsoft.com/office/drawing/2014/main" id="{D74E7344-1316-EBFF-194B-EB11F699520A}"/>
              </a:ext>
            </a:extLst>
          </p:cNvPr>
          <p:cNvPicPr>
            <a:picLocks noChangeAspect="1"/>
          </p:cNvPicPr>
          <p:nvPr/>
        </p:nvPicPr>
        <p:blipFill>
          <a:blip r:embed="rId2"/>
          <a:stretch>
            <a:fillRect/>
          </a:stretch>
        </p:blipFill>
        <p:spPr>
          <a:xfrm>
            <a:off x="5385816" y="1783207"/>
            <a:ext cx="6440424" cy="323623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037321"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27</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411480" y="991443"/>
            <a:ext cx="4443154" cy="108781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400" dirty="0">
                <a:solidFill>
                  <a:schemeClr val="tx1"/>
                </a:solidFill>
                <a:latin typeface="+mj-lt"/>
                <a:ea typeface="+mj-ea"/>
                <a:cs typeface="+mj-cs"/>
              </a:rPr>
              <a:t>First Successful Ground Landing Date</a:t>
            </a:r>
          </a:p>
        </p:txBody>
      </p:sp>
      <p:sp>
        <p:nvSpPr>
          <p:cNvPr id="13" name="Rectangle 12">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11480" y="2684095"/>
            <a:ext cx="4443154" cy="3492868"/>
          </a:xfrm>
          <a:prstGeom prst="rect">
            <a:avLst/>
          </a:prstGeom>
        </p:spPr>
        <p:txBody>
          <a:bodyPr vert="horz" lIns="91440" tIns="45720" rIns="91440" bIns="45720" rtlCol="0">
            <a:normAutofit/>
          </a:bodyPr>
          <a:lstStyle/>
          <a:p>
            <a:pPr marL="0" indent="0">
              <a:lnSpc>
                <a:spcPct val="100000"/>
              </a:lnSpc>
              <a:spcBef>
                <a:spcPts val="1400"/>
              </a:spcBef>
              <a:buNone/>
            </a:pPr>
            <a:r>
              <a:rPr lang="en-GB" sz="1800" dirty="0">
                <a:solidFill>
                  <a:schemeClr val="accent3">
                    <a:lumMod val="25000"/>
                  </a:schemeClr>
                </a:solidFill>
              </a:rPr>
              <a:t>Used the query to identify the date of the first successful ground landing, which occurred on </a:t>
            </a:r>
            <a:r>
              <a:rPr lang="en-GB" sz="1800" b="1" dirty="0">
                <a:solidFill>
                  <a:schemeClr val="accent3">
                    <a:lumMod val="25000"/>
                  </a:schemeClr>
                </a:solidFill>
              </a:rPr>
              <a:t>December 22nd, 2015</a:t>
            </a:r>
            <a:r>
              <a:rPr lang="en-GB" sz="1800" dirty="0">
                <a:solidFill>
                  <a:schemeClr val="accent3">
                    <a:lumMod val="25000"/>
                  </a:schemeClr>
                </a:solidFill>
              </a:rPr>
              <a:t>.</a:t>
            </a:r>
            <a:endParaRPr lang="en-US" sz="1800" dirty="0">
              <a:solidFill>
                <a:schemeClr val="accent3">
                  <a:lumMod val="25000"/>
                </a:schemeClr>
              </a:solidFill>
            </a:endParaRP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037321"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28</a:t>
            </a:fld>
            <a:endParaRPr lang="en-US" sz="1200">
              <a:solidFill>
                <a:schemeClr val="tx1">
                  <a:lumMod val="50000"/>
                  <a:lumOff val="50000"/>
                </a:schemeClr>
              </a:solidFill>
              <a:latin typeface="+mn-lt"/>
            </a:endParaRPr>
          </a:p>
        </p:txBody>
      </p:sp>
      <p:pic>
        <p:nvPicPr>
          <p:cNvPr id="2" name="Picture 1">
            <a:extLst>
              <a:ext uri="{FF2B5EF4-FFF2-40B4-BE49-F238E27FC236}">
                <a16:creationId xmlns:a16="http://schemas.microsoft.com/office/drawing/2014/main" id="{50127DB6-120B-1449-9FB4-CAB81C2D25D8}"/>
              </a:ext>
            </a:extLst>
          </p:cNvPr>
          <p:cNvPicPr>
            <a:picLocks noChangeAspect="1"/>
          </p:cNvPicPr>
          <p:nvPr/>
        </p:nvPicPr>
        <p:blipFill>
          <a:blip r:embed="rId2"/>
          <a:stretch>
            <a:fillRect/>
          </a:stretch>
        </p:blipFill>
        <p:spPr>
          <a:xfrm>
            <a:off x="5969636" y="1767505"/>
            <a:ext cx="5315975" cy="2231057"/>
          </a:xfrm>
          <a:prstGeom prst="rect">
            <a:avLst/>
          </a:prstGeom>
        </p:spPr>
      </p:pic>
    </p:spTree>
    <p:extLst>
      <p:ext uri="{BB962C8B-B14F-4D97-AF65-F5344CB8AC3E}">
        <p14:creationId xmlns:p14="http://schemas.microsoft.com/office/powerpoint/2010/main" val="33109964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411480" y="991443"/>
            <a:ext cx="4443154" cy="108781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400" kern="1200" dirty="0">
                <a:solidFill>
                  <a:schemeClr val="tx1"/>
                </a:solidFill>
                <a:latin typeface="+mj-lt"/>
                <a:ea typeface="+mj-ea"/>
                <a:cs typeface="+mj-cs"/>
              </a:rPr>
              <a:t>Successful Drone Ship Landing with Payload between 4000 and 6000</a:t>
            </a:r>
          </a:p>
        </p:txBody>
      </p:sp>
      <p:sp>
        <p:nvSpPr>
          <p:cNvPr id="15" name="Rectangle 14">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11480" y="2684095"/>
            <a:ext cx="4443154" cy="3492868"/>
          </a:xfrm>
          <a:prstGeom prst="rect">
            <a:avLst/>
          </a:prstGeom>
        </p:spPr>
        <p:txBody>
          <a:bodyPr vert="horz" lIns="91440" tIns="45720" rIns="91440" bIns="45720" rtlCol="0">
            <a:normAutofit/>
          </a:bodyPr>
          <a:lstStyle/>
          <a:p>
            <a:pPr marL="0" indent="0">
              <a:spcBef>
                <a:spcPts val="1400"/>
              </a:spcBef>
              <a:buNone/>
            </a:pPr>
            <a:r>
              <a:rPr lang="en-US" sz="1800" dirty="0"/>
              <a:t>Used the query to identify successful landing with payload mass greater than 4000 but less than 6000</a:t>
            </a:r>
          </a:p>
        </p:txBody>
      </p:sp>
      <p:pic>
        <p:nvPicPr>
          <p:cNvPr id="2" name="Picture 1">
            <a:extLst>
              <a:ext uri="{FF2B5EF4-FFF2-40B4-BE49-F238E27FC236}">
                <a16:creationId xmlns:a16="http://schemas.microsoft.com/office/drawing/2014/main" id="{85B700CB-4DB8-DAD6-F136-7DD596D3605F}"/>
              </a:ext>
            </a:extLst>
          </p:cNvPr>
          <p:cNvPicPr>
            <a:picLocks noChangeAspect="1"/>
          </p:cNvPicPr>
          <p:nvPr/>
        </p:nvPicPr>
        <p:blipFill>
          <a:blip r:embed="rId2"/>
          <a:stretch>
            <a:fillRect/>
          </a:stretch>
        </p:blipFill>
        <p:spPr>
          <a:xfrm>
            <a:off x="5385816" y="1342245"/>
            <a:ext cx="6440424" cy="4118155"/>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037321"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29</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Rectangle 27">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115568" y="548640"/>
            <a:ext cx="10168128" cy="11795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Executive Summary</a:t>
            </a:r>
          </a:p>
        </p:txBody>
      </p:sp>
      <p:sp>
        <p:nvSpPr>
          <p:cNvPr id="30" name="Rectangle 29">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1115568" y="2481943"/>
            <a:ext cx="10168128" cy="36950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1200" b="1" dirty="0">
                <a:solidFill>
                  <a:schemeClr val="tx1"/>
                </a:solidFill>
                <a:latin typeface="+mn-lt"/>
              </a:rPr>
              <a:t>Summary of methodologies</a:t>
            </a:r>
          </a:p>
          <a:p>
            <a:pPr>
              <a:spcBef>
                <a:spcPts val="1400"/>
              </a:spcBef>
              <a:buFont typeface="Arial" panose="020B0604020202020204" pitchFamily="34" charset="0"/>
              <a:buChar char="•"/>
            </a:pPr>
            <a:r>
              <a:rPr lang="en-US" sz="1200" dirty="0">
                <a:solidFill>
                  <a:schemeClr val="tx1"/>
                </a:solidFill>
                <a:latin typeface="+mn-lt"/>
              </a:rPr>
              <a:t>Data collection through API and web scraping</a:t>
            </a:r>
          </a:p>
          <a:p>
            <a:pPr>
              <a:spcBef>
                <a:spcPts val="1400"/>
              </a:spcBef>
              <a:buFont typeface="Arial" panose="020B0604020202020204" pitchFamily="34" charset="0"/>
              <a:buChar char="•"/>
            </a:pPr>
            <a:r>
              <a:rPr lang="en-US" sz="1200" dirty="0">
                <a:solidFill>
                  <a:schemeClr val="tx1"/>
                </a:solidFill>
                <a:latin typeface="+mn-lt"/>
              </a:rPr>
              <a:t>Data wrangling</a:t>
            </a:r>
          </a:p>
          <a:p>
            <a:pPr>
              <a:spcBef>
                <a:spcPts val="1400"/>
              </a:spcBef>
              <a:buFont typeface="Arial" panose="020B0604020202020204" pitchFamily="34" charset="0"/>
              <a:buChar char="•"/>
            </a:pPr>
            <a:r>
              <a:rPr lang="en-US" sz="1200" dirty="0">
                <a:solidFill>
                  <a:schemeClr val="tx1"/>
                </a:solidFill>
                <a:latin typeface="+mn-lt"/>
              </a:rPr>
              <a:t>Exploratory data analysis (EDA) with data visualization and SQL</a:t>
            </a:r>
          </a:p>
          <a:p>
            <a:pPr>
              <a:spcBef>
                <a:spcPts val="1400"/>
              </a:spcBef>
              <a:buFont typeface="Arial" panose="020B0604020202020204" pitchFamily="34" charset="0"/>
              <a:buChar char="•"/>
            </a:pPr>
            <a:r>
              <a:rPr lang="en-US" sz="1200" dirty="0">
                <a:solidFill>
                  <a:schemeClr val="tx1"/>
                </a:solidFill>
                <a:latin typeface="+mn-lt"/>
              </a:rPr>
              <a:t>Interactive visuals with Folium and </a:t>
            </a:r>
            <a:r>
              <a:rPr lang="en-US" sz="1200" dirty="0" err="1">
                <a:solidFill>
                  <a:schemeClr val="tx1"/>
                </a:solidFill>
                <a:latin typeface="+mn-lt"/>
              </a:rPr>
              <a:t>Plotly</a:t>
            </a:r>
            <a:r>
              <a:rPr lang="en-US" sz="1200" dirty="0">
                <a:solidFill>
                  <a:schemeClr val="tx1"/>
                </a:solidFill>
                <a:latin typeface="+mn-lt"/>
              </a:rPr>
              <a:t> Dash</a:t>
            </a:r>
          </a:p>
          <a:p>
            <a:pPr>
              <a:spcBef>
                <a:spcPts val="1400"/>
              </a:spcBef>
              <a:buFont typeface="Arial" panose="020B0604020202020204" pitchFamily="34" charset="0"/>
              <a:buChar char="•"/>
            </a:pPr>
            <a:r>
              <a:rPr lang="en-US" sz="1200" dirty="0">
                <a:solidFill>
                  <a:schemeClr val="tx1"/>
                </a:solidFill>
                <a:latin typeface="+mn-lt"/>
              </a:rPr>
              <a:t>Machine Learning Prediction</a:t>
            </a:r>
          </a:p>
          <a:p>
            <a:pPr>
              <a:spcBef>
                <a:spcPts val="1400"/>
              </a:spcBef>
              <a:buFont typeface="Arial" panose="020B0604020202020204" pitchFamily="34" charset="0"/>
              <a:buChar char="•"/>
            </a:pPr>
            <a:endParaRPr lang="en-US" sz="1200" dirty="0">
              <a:solidFill>
                <a:schemeClr val="tx1"/>
              </a:solidFill>
              <a:latin typeface="+mn-lt"/>
            </a:endParaRPr>
          </a:p>
          <a:p>
            <a:pPr marL="0" indent="0">
              <a:spcBef>
                <a:spcPts val="1400"/>
              </a:spcBef>
              <a:buNone/>
            </a:pPr>
            <a:r>
              <a:rPr lang="en-US" sz="1200" b="1" dirty="0">
                <a:solidFill>
                  <a:schemeClr val="tx1"/>
                </a:solidFill>
                <a:latin typeface="+mn-lt"/>
              </a:rPr>
              <a:t>Summary of all results</a:t>
            </a:r>
          </a:p>
          <a:p>
            <a:pPr>
              <a:spcBef>
                <a:spcPts val="1400"/>
              </a:spcBef>
              <a:buFont typeface="Arial" panose="020B0604020202020204" pitchFamily="34" charset="0"/>
              <a:buChar char="•"/>
            </a:pPr>
            <a:r>
              <a:rPr lang="en-US" sz="1200" dirty="0">
                <a:solidFill>
                  <a:schemeClr val="tx1"/>
                </a:solidFill>
                <a:latin typeface="+mn-lt"/>
              </a:rPr>
              <a:t>Exploratory data analysis results</a:t>
            </a:r>
          </a:p>
          <a:p>
            <a:pPr>
              <a:spcBef>
                <a:spcPts val="1400"/>
              </a:spcBef>
              <a:buFont typeface="Arial" panose="020B0604020202020204" pitchFamily="34" charset="0"/>
              <a:buChar char="•"/>
            </a:pPr>
            <a:r>
              <a:rPr lang="en-US" sz="1200" dirty="0">
                <a:solidFill>
                  <a:schemeClr val="tx1"/>
                </a:solidFill>
                <a:latin typeface="+mn-lt"/>
              </a:rPr>
              <a:t>Interactive analytics demo in screenshots</a:t>
            </a:r>
          </a:p>
          <a:p>
            <a:pPr>
              <a:spcBef>
                <a:spcPts val="1400"/>
              </a:spcBef>
              <a:buFont typeface="Arial" panose="020B0604020202020204" pitchFamily="34" charset="0"/>
              <a:buChar char="•"/>
            </a:pPr>
            <a:r>
              <a:rPr lang="en-US" sz="1200" dirty="0">
                <a:solidFill>
                  <a:schemeClr val="tx1"/>
                </a:solidFill>
                <a:latin typeface="+mn-lt"/>
              </a:rPr>
              <a:t>Predictive analysis results</a:t>
            </a:r>
          </a:p>
          <a:p>
            <a:pPr marL="0">
              <a:spcBef>
                <a:spcPts val="1400"/>
              </a:spcBef>
              <a:buFont typeface="Arial" panose="020B0604020202020204" pitchFamily="34" charset="0"/>
              <a:buChar char="•"/>
            </a:pPr>
            <a:endParaRPr lang="en-US" sz="1200" dirty="0">
              <a:solidFill>
                <a:schemeClr val="tx1"/>
              </a:solidFill>
              <a:latin typeface="+mn-lt"/>
            </a:endParaRPr>
          </a:p>
          <a:p>
            <a:pPr marL="0">
              <a:spcBef>
                <a:spcPts val="1400"/>
              </a:spcBef>
              <a:buFont typeface="Arial" panose="020B0604020202020204" pitchFamily="34" charset="0"/>
              <a:buChar char="•"/>
            </a:pPr>
            <a:endParaRPr lang="en-US" sz="1200" dirty="0">
              <a:solidFill>
                <a:schemeClr val="tx1"/>
              </a:solidFill>
              <a:latin typeface="+mn-lt"/>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540496"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411480" y="991443"/>
            <a:ext cx="4443154" cy="108781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a:solidFill>
                  <a:schemeClr val="tx1"/>
                </a:solidFill>
                <a:latin typeface="+mj-lt"/>
                <a:ea typeface="+mj-ea"/>
                <a:cs typeface="+mj-cs"/>
              </a:rPr>
              <a:t>Total Number of Successful and Failure Mission Outcomes</a:t>
            </a:r>
          </a:p>
        </p:txBody>
      </p:sp>
      <p:sp>
        <p:nvSpPr>
          <p:cNvPr id="15" name="Rectangle 14">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11480" y="2684095"/>
            <a:ext cx="4443154" cy="3492868"/>
          </a:xfrm>
          <a:prstGeom prst="rect">
            <a:avLst/>
          </a:prstGeom>
        </p:spPr>
        <p:txBody>
          <a:bodyPr vert="horz" lIns="91440" tIns="45720" rIns="91440" bIns="45720" rtlCol="0">
            <a:normAutofit/>
          </a:bodyPr>
          <a:lstStyle/>
          <a:p>
            <a:pPr marL="0" indent="0">
              <a:lnSpc>
                <a:spcPct val="100000"/>
              </a:lnSpc>
              <a:spcBef>
                <a:spcPts val="1400"/>
              </a:spcBef>
              <a:buNone/>
            </a:pPr>
            <a:r>
              <a:rPr lang="en-US" sz="1800" dirty="0">
                <a:solidFill>
                  <a:schemeClr val="accent3">
                    <a:lumMod val="25000"/>
                  </a:schemeClr>
                </a:solidFill>
              </a:rPr>
              <a:t>Used the query to calculated the total number of successful (</a:t>
            </a:r>
            <a:r>
              <a:rPr lang="en-US" sz="1800" b="1" dirty="0">
                <a:solidFill>
                  <a:schemeClr val="accent3">
                    <a:lumMod val="25000"/>
                  </a:schemeClr>
                </a:solidFill>
              </a:rPr>
              <a:t>100</a:t>
            </a:r>
            <a:r>
              <a:rPr lang="en-US" sz="1800" dirty="0">
                <a:solidFill>
                  <a:schemeClr val="accent3">
                    <a:lumMod val="25000"/>
                  </a:schemeClr>
                </a:solidFill>
              </a:rPr>
              <a:t>) and failure (</a:t>
            </a:r>
            <a:r>
              <a:rPr lang="en-US" sz="1800" b="1" dirty="0">
                <a:solidFill>
                  <a:schemeClr val="accent3">
                    <a:lumMod val="25000"/>
                  </a:schemeClr>
                </a:solidFill>
              </a:rPr>
              <a:t>1</a:t>
            </a:r>
            <a:r>
              <a:rPr lang="en-US" sz="1800" dirty="0">
                <a:solidFill>
                  <a:schemeClr val="accent3">
                    <a:lumMod val="25000"/>
                  </a:schemeClr>
                </a:solidFill>
              </a:rPr>
              <a:t>) mission outcomes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037321"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30</a:t>
            </a:fld>
            <a:endParaRPr lang="en-US" sz="1200">
              <a:solidFill>
                <a:schemeClr val="tx1">
                  <a:lumMod val="50000"/>
                  <a:lumOff val="50000"/>
                </a:schemeClr>
              </a:solidFill>
              <a:latin typeface="+mn-lt"/>
            </a:endParaRPr>
          </a:p>
        </p:txBody>
      </p:sp>
      <p:pic>
        <p:nvPicPr>
          <p:cNvPr id="3" name="Picture 2">
            <a:extLst>
              <a:ext uri="{FF2B5EF4-FFF2-40B4-BE49-F238E27FC236}">
                <a16:creationId xmlns:a16="http://schemas.microsoft.com/office/drawing/2014/main" id="{B86B697F-379F-AAFD-3D58-9E567EC2CDDE}"/>
              </a:ext>
            </a:extLst>
          </p:cNvPr>
          <p:cNvPicPr>
            <a:picLocks noChangeAspect="1"/>
          </p:cNvPicPr>
          <p:nvPr/>
        </p:nvPicPr>
        <p:blipFill>
          <a:blip r:embed="rId2"/>
          <a:stretch>
            <a:fillRect/>
          </a:stretch>
        </p:blipFill>
        <p:spPr>
          <a:xfrm>
            <a:off x="5574487" y="1825625"/>
            <a:ext cx="5711124" cy="3331489"/>
          </a:xfrm>
          <a:prstGeom prst="rect">
            <a:avLst/>
          </a:prstGeom>
        </p:spPr>
      </p:pic>
    </p:spTree>
    <p:extLst>
      <p:ext uri="{BB962C8B-B14F-4D97-AF65-F5344CB8AC3E}">
        <p14:creationId xmlns:p14="http://schemas.microsoft.com/office/powerpoint/2010/main" val="36061777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411480" y="991443"/>
            <a:ext cx="4443154" cy="108781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a:solidFill>
                  <a:schemeClr val="tx1"/>
                </a:solidFill>
                <a:latin typeface="+mj-lt"/>
                <a:ea typeface="+mj-ea"/>
                <a:cs typeface="+mj-cs"/>
              </a:rPr>
              <a:t>Boosters Carried Maximum Payload</a:t>
            </a:r>
          </a:p>
        </p:txBody>
      </p:sp>
      <p:sp>
        <p:nvSpPr>
          <p:cNvPr id="12" name="Rectangle 11">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11480" y="2684095"/>
            <a:ext cx="4443154" cy="3492868"/>
          </a:xfrm>
          <a:prstGeom prst="rect">
            <a:avLst/>
          </a:prstGeom>
        </p:spPr>
        <p:txBody>
          <a:bodyPr vert="horz" lIns="91440" tIns="45720" rIns="91440" bIns="45720" rtlCol="0">
            <a:normAutofit/>
          </a:bodyPr>
          <a:lstStyle/>
          <a:p>
            <a:pPr marL="0" indent="0">
              <a:spcBef>
                <a:spcPts val="1400"/>
              </a:spcBef>
              <a:buNone/>
            </a:pPr>
            <a:r>
              <a:rPr lang="en-US" sz="1800" dirty="0"/>
              <a:t>Used the query to identify the boosters that have carried the maximum payload </a:t>
            </a:r>
          </a:p>
        </p:txBody>
      </p:sp>
      <p:pic>
        <p:nvPicPr>
          <p:cNvPr id="2" name="Picture 1">
            <a:extLst>
              <a:ext uri="{FF2B5EF4-FFF2-40B4-BE49-F238E27FC236}">
                <a16:creationId xmlns:a16="http://schemas.microsoft.com/office/drawing/2014/main" id="{35B382A7-9845-5C3F-43A3-2950164AC391}"/>
              </a:ext>
            </a:extLst>
          </p:cNvPr>
          <p:cNvPicPr>
            <a:picLocks noChangeAspect="1"/>
          </p:cNvPicPr>
          <p:nvPr/>
        </p:nvPicPr>
        <p:blipFill>
          <a:blip r:embed="rId2"/>
          <a:stretch>
            <a:fillRect/>
          </a:stretch>
        </p:blipFill>
        <p:spPr>
          <a:xfrm>
            <a:off x="5385816" y="1090821"/>
            <a:ext cx="6440424" cy="4621004"/>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037321"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31</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411480" y="991443"/>
            <a:ext cx="4443154" cy="108781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a:solidFill>
                  <a:schemeClr val="tx1"/>
                </a:solidFill>
                <a:latin typeface="+mj-lt"/>
                <a:ea typeface="+mj-ea"/>
                <a:cs typeface="+mj-cs"/>
              </a:rPr>
              <a:t>2015 Launch Records</a:t>
            </a:r>
          </a:p>
        </p:txBody>
      </p:sp>
      <p:sp>
        <p:nvSpPr>
          <p:cNvPr id="12" name="Rectangle 11">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11480" y="2684095"/>
            <a:ext cx="4443154" cy="3492868"/>
          </a:xfrm>
          <a:prstGeom prst="rect">
            <a:avLst/>
          </a:prstGeom>
        </p:spPr>
        <p:txBody>
          <a:bodyPr vert="horz" lIns="91440" tIns="45720" rIns="91440" bIns="45720" rtlCol="0">
            <a:normAutofit/>
          </a:bodyPr>
          <a:lstStyle/>
          <a:p>
            <a:pPr marL="0" indent="0">
              <a:spcBef>
                <a:spcPts val="1400"/>
              </a:spcBef>
              <a:buNone/>
            </a:pPr>
            <a:r>
              <a:rPr lang="en-US" sz="1800" dirty="0"/>
              <a:t>Used the query to filter for failed landing outcomes in drone ship, their booster versions, and launch site names for year 2015</a:t>
            </a:r>
          </a:p>
        </p:txBody>
      </p:sp>
      <p:pic>
        <p:nvPicPr>
          <p:cNvPr id="2" name="Picture 1">
            <a:extLst>
              <a:ext uri="{FF2B5EF4-FFF2-40B4-BE49-F238E27FC236}">
                <a16:creationId xmlns:a16="http://schemas.microsoft.com/office/drawing/2014/main" id="{69C16241-96D4-7AC0-6A4D-A4E0A93A0625}"/>
              </a:ext>
            </a:extLst>
          </p:cNvPr>
          <p:cNvPicPr>
            <a:picLocks noChangeAspect="1"/>
          </p:cNvPicPr>
          <p:nvPr/>
        </p:nvPicPr>
        <p:blipFill>
          <a:blip r:embed="rId2"/>
          <a:stretch>
            <a:fillRect/>
          </a:stretch>
        </p:blipFill>
        <p:spPr>
          <a:xfrm>
            <a:off x="5878347" y="625683"/>
            <a:ext cx="5455361" cy="555128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037321"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32</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411480" y="991443"/>
            <a:ext cx="4443154" cy="108781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400" kern="1200">
                <a:solidFill>
                  <a:schemeClr val="tx1"/>
                </a:solidFill>
                <a:latin typeface="+mj-lt"/>
                <a:ea typeface="+mj-ea"/>
                <a:cs typeface="+mj-cs"/>
              </a:rPr>
              <a:t>Rank Landing Outcomes Between 2010-06-04 and 2017-03-20</a:t>
            </a:r>
          </a:p>
        </p:txBody>
      </p:sp>
      <p:sp>
        <p:nvSpPr>
          <p:cNvPr id="12" name="Rectangle 11">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11480" y="2684095"/>
            <a:ext cx="4443154" cy="3492868"/>
          </a:xfrm>
          <a:prstGeom prst="rect">
            <a:avLst/>
          </a:prstGeom>
        </p:spPr>
        <p:txBody>
          <a:bodyPr vert="horz" lIns="91440" tIns="45720" rIns="91440" bIns="45720" rtlCol="0">
            <a:normAutofit/>
          </a:bodyPr>
          <a:lstStyle/>
          <a:p>
            <a:pPr marL="0" indent="0">
              <a:spcBef>
                <a:spcPts val="1400"/>
              </a:spcBef>
              <a:buNone/>
            </a:pPr>
            <a:r>
              <a:rPr lang="en-US" sz="1800" dirty="0"/>
              <a:t>Used the query to filter for landing outcomes BETWEEN 2010-06-04 to 2010-03-20 and then ranked by count</a:t>
            </a:r>
          </a:p>
          <a:p>
            <a:pPr marL="0" indent="0">
              <a:spcBef>
                <a:spcPts val="1400"/>
              </a:spcBef>
              <a:buNone/>
            </a:pPr>
            <a:endParaRPr lang="en-US" sz="1800" dirty="0"/>
          </a:p>
        </p:txBody>
      </p:sp>
      <p:pic>
        <p:nvPicPr>
          <p:cNvPr id="2" name="Picture 1">
            <a:extLst>
              <a:ext uri="{FF2B5EF4-FFF2-40B4-BE49-F238E27FC236}">
                <a16:creationId xmlns:a16="http://schemas.microsoft.com/office/drawing/2014/main" id="{3A318843-66B2-C370-101D-7E8FD176E766}"/>
              </a:ext>
            </a:extLst>
          </p:cNvPr>
          <p:cNvPicPr>
            <a:picLocks noChangeAspect="1"/>
          </p:cNvPicPr>
          <p:nvPr/>
        </p:nvPicPr>
        <p:blipFill>
          <a:blip r:embed="rId2"/>
          <a:stretch>
            <a:fillRect/>
          </a:stretch>
        </p:blipFill>
        <p:spPr>
          <a:xfrm>
            <a:off x="5549397" y="625683"/>
            <a:ext cx="6113261" cy="555128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037321"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411480" y="991443"/>
            <a:ext cx="4443154" cy="108781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a:solidFill>
                  <a:schemeClr val="tx1"/>
                </a:solidFill>
                <a:latin typeface="+mj-lt"/>
                <a:ea typeface="+mj-ea"/>
                <a:cs typeface="+mj-cs"/>
              </a:rPr>
              <a:t>Launch Sites</a:t>
            </a:r>
          </a:p>
        </p:txBody>
      </p:sp>
      <p:sp>
        <p:nvSpPr>
          <p:cNvPr id="12" name="Rectangle 11">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11480" y="2684095"/>
            <a:ext cx="4443154" cy="3492868"/>
          </a:xfrm>
          <a:prstGeom prst="rect">
            <a:avLst/>
          </a:prstGeom>
        </p:spPr>
        <p:txBody>
          <a:bodyPr vert="horz" lIns="91440" tIns="45720" rIns="91440" bIns="45720" rtlCol="0">
            <a:normAutofit/>
          </a:bodyPr>
          <a:lstStyle/>
          <a:p>
            <a:pPr marL="0" indent="0">
              <a:buNone/>
            </a:pPr>
            <a:r>
              <a:rPr lang="en-US" sz="1800" b="0" i="0" dirty="0">
                <a:effectLst/>
              </a:rPr>
              <a:t>The launch sites are situated on the coast of the United States, with one in California and the other in Florida.</a:t>
            </a:r>
            <a:endParaRPr lang="en-US" sz="1800" dirty="0"/>
          </a:p>
        </p:txBody>
      </p:sp>
      <p:pic>
        <p:nvPicPr>
          <p:cNvPr id="4" name="Picture 3">
            <a:extLst>
              <a:ext uri="{FF2B5EF4-FFF2-40B4-BE49-F238E27FC236}">
                <a16:creationId xmlns:a16="http://schemas.microsoft.com/office/drawing/2014/main" id="{1137D5A4-18E7-2656-32F3-7B1EB56BB020}"/>
              </a:ext>
            </a:extLst>
          </p:cNvPr>
          <p:cNvPicPr>
            <a:picLocks noChangeAspect="1"/>
          </p:cNvPicPr>
          <p:nvPr/>
        </p:nvPicPr>
        <p:blipFill>
          <a:blip r:embed="rId2"/>
          <a:stretch>
            <a:fillRect/>
          </a:stretch>
        </p:blipFill>
        <p:spPr>
          <a:xfrm>
            <a:off x="5385816" y="1461145"/>
            <a:ext cx="6440424" cy="3880355"/>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037321"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35</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411480" y="991443"/>
            <a:ext cx="4443154" cy="108781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a:solidFill>
                  <a:schemeClr val="tx1"/>
                </a:solidFill>
                <a:latin typeface="+mj-lt"/>
                <a:ea typeface="+mj-ea"/>
                <a:cs typeface="+mj-cs"/>
              </a:rPr>
              <a:t>Launch Outcomes</a:t>
            </a:r>
          </a:p>
        </p:txBody>
      </p:sp>
      <p:sp>
        <p:nvSpPr>
          <p:cNvPr id="15" name="Rectangle 14">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11480" y="2684095"/>
            <a:ext cx="4443154" cy="3492868"/>
          </a:xfrm>
          <a:prstGeom prst="rect">
            <a:avLst/>
          </a:prstGeom>
        </p:spPr>
        <p:txBody>
          <a:bodyPr vert="horz" lIns="91440" tIns="45720" rIns="91440" bIns="45720" rtlCol="0">
            <a:normAutofit/>
          </a:bodyPr>
          <a:lstStyle/>
          <a:p>
            <a:pPr marL="0">
              <a:spcBef>
                <a:spcPts val="1400"/>
              </a:spcBef>
            </a:pPr>
            <a:r>
              <a:rPr lang="en-US" sz="1800" b="1" dirty="0">
                <a:solidFill>
                  <a:schemeClr val="accent6">
                    <a:lumMod val="75000"/>
                  </a:schemeClr>
                </a:solidFill>
              </a:rPr>
              <a:t>Green</a:t>
            </a:r>
            <a:r>
              <a:rPr lang="en-US" sz="1800" dirty="0"/>
              <a:t>: Successful launches</a:t>
            </a:r>
          </a:p>
          <a:p>
            <a:pPr marL="0">
              <a:spcBef>
                <a:spcPts val="1400"/>
              </a:spcBef>
            </a:pPr>
            <a:r>
              <a:rPr lang="en-US" sz="1800" b="1" dirty="0">
                <a:solidFill>
                  <a:srgbClr val="FF0000"/>
                </a:solidFill>
              </a:rPr>
              <a:t>Red</a:t>
            </a:r>
            <a:r>
              <a:rPr lang="en-US" sz="1800" dirty="0"/>
              <a:t>: Failed Launches</a:t>
            </a:r>
          </a:p>
          <a:p>
            <a:pPr marL="0" indent="0">
              <a:spcBef>
                <a:spcPts val="1400"/>
              </a:spcBef>
              <a:buNone/>
            </a:pPr>
            <a:endParaRPr lang="en-GB" sz="1800" dirty="0"/>
          </a:p>
          <a:p>
            <a:pPr marL="0" indent="0">
              <a:spcBef>
                <a:spcPts val="1400"/>
              </a:spcBef>
              <a:buNone/>
            </a:pPr>
            <a:r>
              <a:rPr lang="en-GB" sz="1800" dirty="0"/>
              <a:t>CCAFS SLC-40: 3 successful launches out of 7</a:t>
            </a:r>
          </a:p>
          <a:p>
            <a:pPr marL="0" indent="0">
              <a:spcBef>
                <a:spcPts val="1400"/>
              </a:spcBef>
              <a:buNone/>
            </a:pPr>
            <a:r>
              <a:rPr lang="en-GB" sz="1800" dirty="0"/>
              <a:t>CCAFS LC-40</a:t>
            </a:r>
            <a:r>
              <a:rPr lang="en-GB" sz="1800" b="0" i="0" dirty="0">
                <a:solidFill>
                  <a:srgbClr val="333333"/>
                </a:solidFill>
                <a:effectLst/>
                <a:latin typeface="Helvetica Neue" panose="02000503000000020004" pitchFamily="2" charset="0"/>
              </a:rPr>
              <a:t>: 7</a:t>
            </a:r>
            <a:r>
              <a:rPr lang="en-GB" sz="1800" dirty="0"/>
              <a:t> successful launches out of 26</a:t>
            </a:r>
          </a:p>
          <a:p>
            <a:pPr marL="0" indent="0">
              <a:spcBef>
                <a:spcPts val="1400"/>
              </a:spcBef>
              <a:buNone/>
            </a:pPr>
            <a:r>
              <a:rPr lang="en-GB" sz="1800" dirty="0"/>
              <a:t>KSC LC-39A: </a:t>
            </a:r>
            <a:r>
              <a:rPr lang="en-GB" sz="1800" dirty="0">
                <a:solidFill>
                  <a:srgbClr val="333333"/>
                </a:solidFill>
                <a:latin typeface="Helvetica Neue" panose="02000503000000020004" pitchFamily="2" charset="0"/>
              </a:rPr>
              <a:t>10</a:t>
            </a:r>
            <a:r>
              <a:rPr lang="en-GB" sz="1800" dirty="0"/>
              <a:t> successful launches out of 13</a:t>
            </a:r>
          </a:p>
          <a:p>
            <a:pPr marL="0" indent="0">
              <a:spcBef>
                <a:spcPts val="1400"/>
              </a:spcBef>
              <a:buNone/>
            </a:pPr>
            <a:r>
              <a:rPr lang="en-GB" sz="1800" dirty="0"/>
              <a:t>VAFB SLC-4E: 4 successful launches out of 10</a:t>
            </a:r>
            <a:endParaRPr lang="en-US" sz="1800" dirty="0"/>
          </a:p>
        </p:txBody>
      </p:sp>
      <p:pic>
        <p:nvPicPr>
          <p:cNvPr id="2" name="Picture 1" descr="A map of a city&#10;&#10;Description automatically generated">
            <a:extLst>
              <a:ext uri="{FF2B5EF4-FFF2-40B4-BE49-F238E27FC236}">
                <a16:creationId xmlns:a16="http://schemas.microsoft.com/office/drawing/2014/main" id="{4F41FC30-37FA-459E-EBCF-5E94A950CFDB}"/>
              </a:ext>
            </a:extLst>
          </p:cNvPr>
          <p:cNvPicPr>
            <a:picLocks noChangeAspect="1"/>
          </p:cNvPicPr>
          <p:nvPr/>
        </p:nvPicPr>
        <p:blipFill>
          <a:blip r:embed="rId2"/>
          <a:stretch>
            <a:fillRect/>
          </a:stretch>
        </p:blipFill>
        <p:spPr>
          <a:xfrm>
            <a:off x="5385816" y="1477247"/>
            <a:ext cx="6440424" cy="3848152"/>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037321"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36</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411480" y="991443"/>
            <a:ext cx="4443154" cy="108781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a:solidFill>
                  <a:schemeClr val="tx1"/>
                </a:solidFill>
                <a:latin typeface="+mj-lt"/>
                <a:ea typeface="+mj-ea"/>
                <a:cs typeface="+mj-cs"/>
              </a:rPr>
              <a:t>Distance to Proximities</a:t>
            </a:r>
          </a:p>
        </p:txBody>
      </p:sp>
      <p:sp>
        <p:nvSpPr>
          <p:cNvPr id="15" name="Rectangle 14">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11480" y="2684095"/>
            <a:ext cx="4443154" cy="3492868"/>
          </a:xfrm>
          <a:prstGeom prst="rect">
            <a:avLst/>
          </a:prstGeom>
        </p:spPr>
        <p:txBody>
          <a:bodyPr vert="horz" lIns="91440" tIns="45720" rIns="91440" bIns="45720" rtlCol="0">
            <a:normAutofit/>
          </a:bodyPr>
          <a:lstStyle/>
          <a:p>
            <a:pPr>
              <a:spcBef>
                <a:spcPts val="1400"/>
              </a:spcBef>
            </a:pPr>
            <a:r>
              <a:rPr lang="en-US" sz="1700" dirty="0"/>
              <a:t>Distance to closest coastline: 1.04 KM</a:t>
            </a:r>
          </a:p>
          <a:p>
            <a:pPr>
              <a:spcBef>
                <a:spcPts val="1400"/>
              </a:spcBef>
            </a:pPr>
            <a:r>
              <a:rPr lang="en-US" sz="1700" dirty="0"/>
              <a:t>Distance to closest city: 23.10 KM</a:t>
            </a:r>
          </a:p>
          <a:p>
            <a:pPr>
              <a:spcBef>
                <a:spcPts val="1400"/>
              </a:spcBef>
            </a:pPr>
            <a:r>
              <a:rPr lang="en-US" sz="1700" dirty="0"/>
              <a:t>Distance to closest highway: 20.71 KM</a:t>
            </a:r>
          </a:p>
          <a:p>
            <a:pPr>
              <a:spcBef>
                <a:spcPts val="1400"/>
              </a:spcBef>
            </a:pPr>
            <a:r>
              <a:rPr lang="en-US" sz="1700" dirty="0"/>
              <a:t>Distance to closest railway: 1.11 KM</a:t>
            </a:r>
          </a:p>
          <a:p>
            <a:pPr>
              <a:spcBef>
                <a:spcPts val="1400"/>
              </a:spcBef>
            </a:pPr>
            <a:endParaRPr lang="en-US" sz="1700" dirty="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037321"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37</a:t>
            </a:fld>
            <a:endParaRPr lang="en-US" sz="1200">
              <a:solidFill>
                <a:schemeClr val="tx1">
                  <a:lumMod val="50000"/>
                  <a:lumOff val="50000"/>
                </a:schemeClr>
              </a:solidFill>
              <a:latin typeface="+mn-lt"/>
            </a:endParaRPr>
          </a:p>
        </p:txBody>
      </p:sp>
      <p:pic>
        <p:nvPicPr>
          <p:cNvPr id="11" name="Picture 10">
            <a:extLst>
              <a:ext uri="{FF2B5EF4-FFF2-40B4-BE49-F238E27FC236}">
                <a16:creationId xmlns:a16="http://schemas.microsoft.com/office/drawing/2014/main" id="{AD50063B-6DA6-F50B-E79E-9A5DD3F13E28}"/>
              </a:ext>
            </a:extLst>
          </p:cNvPr>
          <p:cNvPicPr>
            <a:picLocks noChangeAspect="1"/>
          </p:cNvPicPr>
          <p:nvPr/>
        </p:nvPicPr>
        <p:blipFill>
          <a:blip r:embed="rId2"/>
          <a:stretch>
            <a:fillRect/>
          </a:stretch>
        </p:blipFill>
        <p:spPr>
          <a:xfrm>
            <a:off x="5646560" y="1426162"/>
            <a:ext cx="6133960" cy="3240378"/>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411480" y="991443"/>
            <a:ext cx="4443154" cy="108781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dirty="0">
                <a:solidFill>
                  <a:schemeClr val="tx1"/>
                </a:solidFill>
                <a:latin typeface="+mj-lt"/>
                <a:ea typeface="+mj-ea"/>
                <a:cs typeface="+mj-cs"/>
              </a:rPr>
              <a:t>Launch Success by Site</a:t>
            </a:r>
          </a:p>
        </p:txBody>
      </p:sp>
      <p:sp>
        <p:nvSpPr>
          <p:cNvPr id="46" name="Rectangle 45">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8" name="Rectangle 47">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11480" y="2684095"/>
            <a:ext cx="4443154" cy="1181707"/>
          </a:xfrm>
          <a:prstGeom prst="rect">
            <a:avLst/>
          </a:prstGeom>
        </p:spPr>
        <p:txBody>
          <a:bodyPr vert="horz" lIns="91440" tIns="45720" rIns="91440" bIns="45720" rtlCol="0">
            <a:normAutofit/>
          </a:bodyPr>
          <a:lstStyle/>
          <a:p>
            <a:pPr>
              <a:spcBef>
                <a:spcPts val="1400"/>
              </a:spcBef>
            </a:pPr>
            <a:endParaRPr lang="en-US" sz="1800" dirty="0"/>
          </a:p>
          <a:p>
            <a:pPr>
              <a:spcBef>
                <a:spcPts val="1400"/>
              </a:spcBef>
            </a:pPr>
            <a:endParaRPr lang="en-US" sz="1800" dirty="0"/>
          </a:p>
        </p:txBody>
      </p:sp>
      <p:pic>
        <p:nvPicPr>
          <p:cNvPr id="14" name="Picture 13" descr="A colorful pie chart with numbers&#10;&#10;Description automatically generated">
            <a:extLst>
              <a:ext uri="{FF2B5EF4-FFF2-40B4-BE49-F238E27FC236}">
                <a16:creationId xmlns:a16="http://schemas.microsoft.com/office/drawing/2014/main" id="{0789D831-EB7D-45DD-DC2C-FB46C744D755}"/>
              </a:ext>
            </a:extLst>
          </p:cNvPr>
          <p:cNvPicPr>
            <a:picLocks noChangeAspect="1"/>
          </p:cNvPicPr>
          <p:nvPr/>
        </p:nvPicPr>
        <p:blipFill>
          <a:blip r:embed="rId2"/>
          <a:stretch>
            <a:fillRect/>
          </a:stretch>
        </p:blipFill>
        <p:spPr>
          <a:xfrm>
            <a:off x="411479" y="2728971"/>
            <a:ext cx="10195561" cy="3211599"/>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037321"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lumMod val="50000"/>
                    <a:lumOff val="50000"/>
                  </a:schemeClr>
                </a:solidFill>
                <a:latin typeface="+mn-lt"/>
              </a:rPr>
              <a:pPr>
                <a:spcAft>
                  <a:spcPts val="600"/>
                </a:spcAft>
              </a:pPr>
              <a:t>39</a:t>
            </a:fld>
            <a:endParaRPr lang="en-US" sz="1200">
              <a:solidFill>
                <a:schemeClr val="tx1">
                  <a:lumMod val="50000"/>
                  <a:lumOff val="50000"/>
                </a:schemeClr>
              </a:solidFill>
              <a:latin typeface="+mn-lt"/>
            </a:endParaRPr>
          </a:p>
        </p:txBody>
      </p:sp>
      <p:sp>
        <p:nvSpPr>
          <p:cNvPr id="16" name="TextBox 15">
            <a:extLst>
              <a:ext uri="{FF2B5EF4-FFF2-40B4-BE49-F238E27FC236}">
                <a16:creationId xmlns:a16="http://schemas.microsoft.com/office/drawing/2014/main" id="{7BA18B82-6CC1-6FA1-8BE5-95BF17973159}"/>
              </a:ext>
            </a:extLst>
          </p:cNvPr>
          <p:cNvSpPr txBox="1"/>
          <p:nvPr/>
        </p:nvSpPr>
        <p:spPr>
          <a:xfrm>
            <a:off x="960119" y="5662280"/>
            <a:ext cx="6795707" cy="646331"/>
          </a:xfrm>
          <a:prstGeom prst="rect">
            <a:avLst/>
          </a:prstGeom>
          <a:noFill/>
        </p:spPr>
        <p:txBody>
          <a:bodyPr wrap="none" rtlCol="0">
            <a:spAutoFit/>
          </a:bodyPr>
          <a:lstStyle/>
          <a:p>
            <a:r>
              <a:rPr lang="en-US" sz="1800" b="0" i="0" dirty="0">
                <a:effectLst/>
              </a:rPr>
              <a:t>KSC LC-39A has the highest success rate (41.7%) among all launch sites</a:t>
            </a:r>
          </a:p>
          <a:p>
            <a:endParaRPr lang="en-BD" dirty="0"/>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Rectangle 27">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1115568" y="548640"/>
            <a:ext cx="10168128" cy="11795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Introduction</a:t>
            </a:r>
          </a:p>
        </p:txBody>
      </p:sp>
      <p:sp>
        <p:nvSpPr>
          <p:cNvPr id="30" name="Rectangle 29">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115568" y="2481943"/>
            <a:ext cx="10168128" cy="369502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000" b="1" dirty="0">
                <a:solidFill>
                  <a:schemeClr val="tx1"/>
                </a:solidFill>
                <a:latin typeface="+mn-lt"/>
              </a:rPr>
              <a:t>Project background and context</a:t>
            </a:r>
          </a:p>
          <a:p>
            <a:pPr marL="0" indent="0">
              <a:spcBef>
                <a:spcPts val="1400"/>
              </a:spcBef>
              <a:buNone/>
            </a:pPr>
            <a:r>
              <a:rPr lang="en-GB" sz="1800" dirty="0">
                <a:solidFill>
                  <a:schemeClr val="tx1"/>
                </a:solidFill>
                <a:latin typeface="+mn-lt"/>
              </a:rPr>
              <a:t>SpaceX advertises Falcon 9 rocket launches on its website for $62 million, significantly less than other providers whose costs exceed $165 million each. This substantial cost savings is attributed to SpaceX's ability to reuse the first stage of the rocket. Thus, predicting the successful landing of the first stage is crucial in estimating the launch cost. The project aims to develop a machine learning pipeline to predict if the 1</a:t>
            </a:r>
            <a:r>
              <a:rPr lang="en-GB" sz="1800" baseline="30000" dirty="0">
                <a:solidFill>
                  <a:schemeClr val="tx1"/>
                </a:solidFill>
                <a:latin typeface="+mn-lt"/>
              </a:rPr>
              <a:t>st</a:t>
            </a:r>
            <a:r>
              <a:rPr lang="en-GB" sz="1800" dirty="0">
                <a:solidFill>
                  <a:schemeClr val="tx1"/>
                </a:solidFill>
                <a:latin typeface="+mn-lt"/>
              </a:rPr>
              <a:t> stage will land successfully.</a:t>
            </a:r>
          </a:p>
          <a:p>
            <a:pPr marL="0" indent="0">
              <a:spcBef>
                <a:spcPts val="1400"/>
              </a:spcBef>
              <a:buNone/>
            </a:pPr>
            <a:endParaRPr lang="en-US" sz="1800" dirty="0">
              <a:solidFill>
                <a:schemeClr val="tx1"/>
              </a:solidFill>
              <a:latin typeface="+mn-lt"/>
            </a:endParaRPr>
          </a:p>
          <a:p>
            <a:pPr marL="0" indent="0">
              <a:spcBef>
                <a:spcPts val="1400"/>
              </a:spcBef>
              <a:buNone/>
            </a:pPr>
            <a:r>
              <a:rPr lang="en-US" sz="2100" b="1" dirty="0">
                <a:solidFill>
                  <a:schemeClr val="tx1"/>
                </a:solidFill>
                <a:latin typeface="+mn-lt"/>
              </a:rPr>
              <a:t>Problems you want to find answers</a:t>
            </a:r>
          </a:p>
          <a:p>
            <a:pPr>
              <a:spcBef>
                <a:spcPts val="1400"/>
              </a:spcBef>
            </a:pPr>
            <a:r>
              <a:rPr lang="en-US" sz="1800" dirty="0">
                <a:solidFill>
                  <a:schemeClr val="tx1"/>
                </a:solidFill>
                <a:latin typeface="+mn-lt"/>
              </a:rPr>
              <a:t>What is the impact of </a:t>
            </a:r>
            <a:r>
              <a:rPr lang="en-GB" sz="1800" dirty="0">
                <a:solidFill>
                  <a:schemeClr val="tx1"/>
                </a:solidFill>
                <a:latin typeface="+mn-lt"/>
              </a:rPr>
              <a:t>impact of Payload Mass, Launch Site, Flight Frequency, and Orbits on first-stage landing success?</a:t>
            </a:r>
          </a:p>
          <a:p>
            <a:pPr>
              <a:spcBef>
                <a:spcPts val="1400"/>
              </a:spcBef>
            </a:pPr>
            <a:r>
              <a:rPr lang="en-GB" sz="1800" dirty="0">
                <a:solidFill>
                  <a:schemeClr val="tx1"/>
                </a:solidFill>
                <a:latin typeface="+mn-lt"/>
              </a:rPr>
              <a:t>What is the trend of successful landing over time?</a:t>
            </a:r>
          </a:p>
          <a:p>
            <a:pPr>
              <a:spcBef>
                <a:spcPts val="1400"/>
              </a:spcBef>
            </a:pPr>
            <a:r>
              <a:rPr lang="en-GB" sz="1800" dirty="0">
                <a:solidFill>
                  <a:schemeClr val="tx1"/>
                </a:solidFill>
                <a:latin typeface="+mn-lt"/>
              </a:rPr>
              <a:t>What is best predictive model for successful landing?</a:t>
            </a:r>
          </a:p>
          <a:p>
            <a:pPr>
              <a:spcBef>
                <a:spcPts val="1400"/>
              </a:spcBef>
            </a:pPr>
            <a:endParaRPr lang="en-US" sz="2000" dirty="0">
              <a:solidFill>
                <a:schemeClr val="tx1"/>
              </a:solidFill>
              <a:latin typeface="+mn-lt"/>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540496"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411480" y="991443"/>
            <a:ext cx="4443154" cy="1087819"/>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dirty="0">
                <a:solidFill>
                  <a:schemeClr val="tx1"/>
                </a:solidFill>
                <a:latin typeface="+mj-lt"/>
                <a:ea typeface="+mj-ea"/>
                <a:cs typeface="+mj-cs"/>
              </a:rPr>
              <a:t>Success </a:t>
            </a:r>
            <a:r>
              <a:rPr lang="en-US" sz="3400" dirty="0">
                <a:solidFill>
                  <a:schemeClr val="tx1"/>
                </a:solidFill>
                <a:latin typeface="+mj-lt"/>
                <a:ea typeface="+mj-ea"/>
                <a:cs typeface="+mj-cs"/>
              </a:rPr>
              <a:t>Ratio of </a:t>
            </a:r>
          </a:p>
          <a:p>
            <a:pPr>
              <a:spcAft>
                <a:spcPts val="600"/>
              </a:spcAft>
            </a:pPr>
            <a:r>
              <a:rPr lang="en-GB" sz="3400" dirty="0">
                <a:solidFill>
                  <a:schemeClr val="tx1"/>
                </a:solidFill>
                <a:latin typeface="+mj-lt"/>
                <a:ea typeface="+mj-ea"/>
                <a:cs typeface="+mj-cs"/>
              </a:rPr>
              <a:t>KSC LC-39A</a:t>
            </a:r>
          </a:p>
        </p:txBody>
      </p:sp>
      <p:sp>
        <p:nvSpPr>
          <p:cNvPr id="15" name="Rectangle 14">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3" descr="A red and blue circle with white text&#10;&#10;Description automatically generated">
            <a:extLst>
              <a:ext uri="{FF2B5EF4-FFF2-40B4-BE49-F238E27FC236}">
                <a16:creationId xmlns:a16="http://schemas.microsoft.com/office/drawing/2014/main" id="{9816A512-C88D-D1A5-D9B0-A6B7A1F6B03E}"/>
              </a:ext>
            </a:extLst>
          </p:cNvPr>
          <p:cNvPicPr>
            <a:picLocks noChangeAspect="1"/>
          </p:cNvPicPr>
          <p:nvPr/>
        </p:nvPicPr>
        <p:blipFill>
          <a:blip r:embed="rId2"/>
          <a:stretch>
            <a:fillRect/>
          </a:stretch>
        </p:blipFill>
        <p:spPr>
          <a:xfrm>
            <a:off x="572821" y="2752717"/>
            <a:ext cx="11046358" cy="3479600"/>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037321"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40</a:t>
            </a:fld>
            <a:endParaRPr lang="en-US" sz="1200">
              <a:solidFill>
                <a:schemeClr val="tx1">
                  <a:lumMod val="50000"/>
                  <a:lumOff val="50000"/>
                </a:schemeClr>
              </a:solidFill>
              <a:latin typeface="+mn-lt"/>
            </a:endParaRPr>
          </a:p>
        </p:txBody>
      </p:sp>
      <p:sp>
        <p:nvSpPr>
          <p:cNvPr id="6" name="TextBox 5">
            <a:extLst>
              <a:ext uri="{FF2B5EF4-FFF2-40B4-BE49-F238E27FC236}">
                <a16:creationId xmlns:a16="http://schemas.microsoft.com/office/drawing/2014/main" id="{A2A9A585-23F5-BDF8-1CBB-150B8B1C098B}"/>
              </a:ext>
            </a:extLst>
          </p:cNvPr>
          <p:cNvSpPr txBox="1"/>
          <p:nvPr/>
        </p:nvSpPr>
        <p:spPr>
          <a:xfrm>
            <a:off x="960119" y="5662280"/>
            <a:ext cx="3895425" cy="646331"/>
          </a:xfrm>
          <a:prstGeom prst="rect">
            <a:avLst/>
          </a:prstGeom>
          <a:noFill/>
        </p:spPr>
        <p:txBody>
          <a:bodyPr wrap="none" rtlCol="0">
            <a:spAutoFit/>
          </a:bodyPr>
          <a:lstStyle/>
          <a:p>
            <a:r>
              <a:rPr lang="en-US" sz="1800" b="0" i="0" dirty="0">
                <a:effectLst/>
              </a:rPr>
              <a:t>KSC LC-39A has a success ratio of 76.9%</a:t>
            </a:r>
          </a:p>
          <a:p>
            <a:endParaRPr lang="en-BD" dirty="0"/>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411480" y="991443"/>
            <a:ext cx="4443154" cy="108781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dirty="0">
                <a:solidFill>
                  <a:schemeClr val="tx1"/>
                </a:solidFill>
                <a:latin typeface="+mj-lt"/>
                <a:ea typeface="+mj-ea"/>
                <a:cs typeface="+mj-cs"/>
              </a:rPr>
              <a:t>Payload Mass vs. Launch Outcome</a:t>
            </a:r>
          </a:p>
        </p:txBody>
      </p:sp>
      <p:sp>
        <p:nvSpPr>
          <p:cNvPr id="19" name="Rectangle 18">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9" name="Picture 8" descr="A graph with numbers and colored dots&#10;&#10;Description automatically generated">
            <a:extLst>
              <a:ext uri="{FF2B5EF4-FFF2-40B4-BE49-F238E27FC236}">
                <a16:creationId xmlns:a16="http://schemas.microsoft.com/office/drawing/2014/main" id="{77B828BC-CA1D-D740-03C7-CDAB79B52495}"/>
              </a:ext>
            </a:extLst>
          </p:cNvPr>
          <p:cNvPicPr>
            <a:picLocks noChangeAspect="1"/>
          </p:cNvPicPr>
          <p:nvPr/>
        </p:nvPicPr>
        <p:blipFill>
          <a:blip r:embed="rId2"/>
          <a:stretch>
            <a:fillRect/>
          </a:stretch>
        </p:blipFill>
        <p:spPr>
          <a:xfrm>
            <a:off x="411478" y="2750007"/>
            <a:ext cx="9893817" cy="3116550"/>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037321"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41</a:t>
            </a:fld>
            <a:endParaRPr lang="en-US" sz="1200">
              <a:solidFill>
                <a:schemeClr val="tx1">
                  <a:lumMod val="50000"/>
                  <a:lumOff val="50000"/>
                </a:schemeClr>
              </a:solidFill>
              <a:latin typeface="+mn-lt"/>
            </a:endParaRPr>
          </a:p>
        </p:txBody>
      </p:sp>
      <p:sp>
        <p:nvSpPr>
          <p:cNvPr id="18" name="TextBox 17">
            <a:extLst>
              <a:ext uri="{FF2B5EF4-FFF2-40B4-BE49-F238E27FC236}">
                <a16:creationId xmlns:a16="http://schemas.microsoft.com/office/drawing/2014/main" id="{CDC8CA7D-5AE2-1C0A-2AFB-B1945D011A61}"/>
              </a:ext>
            </a:extLst>
          </p:cNvPr>
          <p:cNvSpPr txBox="1"/>
          <p:nvPr/>
        </p:nvSpPr>
        <p:spPr>
          <a:xfrm>
            <a:off x="685799" y="5866557"/>
            <a:ext cx="9940542" cy="369332"/>
          </a:xfrm>
          <a:prstGeom prst="rect">
            <a:avLst/>
          </a:prstGeom>
          <a:noFill/>
        </p:spPr>
        <p:txBody>
          <a:bodyPr wrap="none" rtlCol="0">
            <a:spAutoFit/>
          </a:bodyPr>
          <a:lstStyle/>
          <a:p>
            <a:r>
              <a:rPr lang="en-GB" b="0" i="0" dirty="0">
                <a:solidFill>
                  <a:srgbClr val="0D0D0D"/>
                </a:solidFill>
                <a:effectLst/>
                <a:latin typeface="Söhne"/>
              </a:rPr>
              <a:t>Payloads with lower weight (2000 kg to 5000 kg) has a higher success rate compared to heavier payloads.</a:t>
            </a:r>
            <a:endParaRPr lang="en-BD"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411480" y="991443"/>
            <a:ext cx="4443154" cy="108781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a:solidFill>
                  <a:schemeClr val="tx1"/>
                </a:solidFill>
                <a:latin typeface="+mj-lt"/>
                <a:ea typeface="+mj-ea"/>
                <a:cs typeface="+mj-cs"/>
              </a:rPr>
              <a:t>Classification Accuracy</a:t>
            </a:r>
          </a:p>
        </p:txBody>
      </p:sp>
      <p:sp>
        <p:nvSpPr>
          <p:cNvPr id="16" name="Rectangle 15">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411480" y="2684095"/>
            <a:ext cx="4443154" cy="3492868"/>
          </a:xfrm>
          <a:prstGeom prst="rect">
            <a:avLst/>
          </a:prstGeom>
        </p:spPr>
        <p:txBody>
          <a:bodyPr vert="horz" lIns="91440" tIns="45720" rIns="91440" bIns="45720" rtlCol="0">
            <a:normAutofit/>
          </a:bodyPr>
          <a:lstStyle/>
          <a:p>
            <a:pPr marL="0" indent="0">
              <a:spcBef>
                <a:spcPts val="1400"/>
              </a:spcBef>
              <a:buNone/>
            </a:pPr>
            <a:r>
              <a:rPr lang="en-US" sz="1800" dirty="0"/>
              <a:t>According to this analysis, </a:t>
            </a:r>
            <a:r>
              <a:rPr lang="en-US" sz="1800" b="1" dirty="0"/>
              <a:t>Decision Tree Classifier </a:t>
            </a:r>
            <a:r>
              <a:rPr lang="en-US" sz="1800" dirty="0"/>
              <a:t>is the best model (with a score of 0.88571) for prediction </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9037321"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pic>
        <p:nvPicPr>
          <p:cNvPr id="3" name="Picture 2">
            <a:extLst>
              <a:ext uri="{FF2B5EF4-FFF2-40B4-BE49-F238E27FC236}">
                <a16:creationId xmlns:a16="http://schemas.microsoft.com/office/drawing/2014/main" id="{F67D9CC1-A73E-D3DC-5B95-067CA0CC11A0}"/>
              </a:ext>
            </a:extLst>
          </p:cNvPr>
          <p:cNvPicPr>
            <a:picLocks noChangeAspect="1"/>
          </p:cNvPicPr>
          <p:nvPr/>
        </p:nvPicPr>
        <p:blipFill>
          <a:blip r:embed="rId2"/>
          <a:stretch>
            <a:fillRect/>
          </a:stretch>
        </p:blipFill>
        <p:spPr>
          <a:xfrm>
            <a:off x="4981136" y="1583886"/>
            <a:ext cx="6799384" cy="300093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411480" y="991443"/>
            <a:ext cx="4443154" cy="1087819"/>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dirty="0">
                <a:solidFill>
                  <a:schemeClr val="tx1"/>
                </a:solidFill>
                <a:latin typeface="+mj-lt"/>
                <a:ea typeface="+mj-ea"/>
                <a:cs typeface="+mj-cs"/>
              </a:rPr>
              <a:t>Confusion Matrix</a:t>
            </a:r>
          </a:p>
        </p:txBody>
      </p:sp>
      <p:sp>
        <p:nvSpPr>
          <p:cNvPr id="16" name="Rectangle 15">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411480" y="2684095"/>
            <a:ext cx="4443154" cy="3492868"/>
          </a:xfrm>
          <a:prstGeom prst="rect">
            <a:avLst/>
          </a:prstGeom>
        </p:spPr>
        <p:txBody>
          <a:bodyPr vert="horz" lIns="91440" tIns="45720" rIns="91440" bIns="45720" rtlCol="0">
            <a:noAutofit/>
          </a:bodyPr>
          <a:lstStyle/>
          <a:p>
            <a:pPr marL="0" indent="0">
              <a:buNone/>
            </a:pPr>
            <a:r>
              <a:rPr lang="en-GB" sz="1500" b="1" dirty="0">
                <a:solidFill>
                  <a:srgbClr val="000000"/>
                </a:solidFill>
                <a:effectLst/>
              </a:rPr>
              <a:t>Confusion Matrix Outputs</a:t>
            </a:r>
            <a:r>
              <a:rPr lang="en-GB" sz="1500" dirty="0">
                <a:solidFill>
                  <a:srgbClr val="000000"/>
                </a:solidFill>
                <a:effectLst/>
              </a:rPr>
              <a:t>:</a:t>
            </a:r>
          </a:p>
          <a:p>
            <a:pPr>
              <a:spcBef>
                <a:spcPts val="400"/>
              </a:spcBef>
            </a:pPr>
            <a:r>
              <a:rPr lang="en-GB" sz="1500" dirty="0">
                <a:solidFill>
                  <a:srgbClr val="000000"/>
                </a:solidFill>
                <a:effectLst/>
              </a:rPr>
              <a:t>10 True positive</a:t>
            </a:r>
          </a:p>
          <a:p>
            <a:pPr>
              <a:spcBef>
                <a:spcPts val="400"/>
              </a:spcBef>
            </a:pPr>
            <a:r>
              <a:rPr lang="en-GB" sz="1500" dirty="0">
                <a:solidFill>
                  <a:srgbClr val="000000"/>
                </a:solidFill>
              </a:rPr>
              <a:t>1</a:t>
            </a:r>
            <a:r>
              <a:rPr lang="en-GB" sz="1500" dirty="0">
                <a:solidFill>
                  <a:srgbClr val="000000"/>
                </a:solidFill>
                <a:effectLst/>
              </a:rPr>
              <a:t> True negative</a:t>
            </a:r>
          </a:p>
          <a:p>
            <a:pPr>
              <a:spcBef>
                <a:spcPts val="400"/>
              </a:spcBef>
            </a:pPr>
            <a:r>
              <a:rPr lang="en-GB" sz="1500" dirty="0">
                <a:solidFill>
                  <a:srgbClr val="000000"/>
                </a:solidFill>
              </a:rPr>
              <a:t>5 False positive</a:t>
            </a:r>
          </a:p>
          <a:p>
            <a:pPr>
              <a:spcBef>
                <a:spcPts val="400"/>
              </a:spcBef>
            </a:pPr>
            <a:r>
              <a:rPr lang="en-GB" sz="1500" dirty="0">
                <a:solidFill>
                  <a:srgbClr val="000000"/>
                </a:solidFill>
              </a:rPr>
              <a:t>2</a:t>
            </a:r>
            <a:r>
              <a:rPr lang="en-GB" sz="1500" dirty="0">
                <a:solidFill>
                  <a:srgbClr val="000000"/>
                </a:solidFill>
                <a:effectLst/>
              </a:rPr>
              <a:t> False Negative</a:t>
            </a:r>
          </a:p>
          <a:p>
            <a:pPr marL="0" indent="0">
              <a:buNone/>
            </a:pPr>
            <a:endParaRPr lang="en-GB" sz="1500" dirty="0">
              <a:solidFill>
                <a:srgbClr val="000000"/>
              </a:solidFill>
            </a:endParaRPr>
          </a:p>
          <a:p>
            <a:pPr marL="0" indent="0">
              <a:buNone/>
            </a:pPr>
            <a:r>
              <a:rPr lang="en-GB" sz="1500" dirty="0">
                <a:solidFill>
                  <a:srgbClr val="000000"/>
                </a:solidFill>
                <a:effectLst/>
              </a:rPr>
              <a:t>Precision = TP / (TP + FP) = 10 / 15 = 0.67</a:t>
            </a:r>
          </a:p>
          <a:p>
            <a:pPr marL="0" indent="0">
              <a:buNone/>
            </a:pPr>
            <a:r>
              <a:rPr lang="en-GB" sz="1500" dirty="0">
                <a:solidFill>
                  <a:srgbClr val="000000"/>
                </a:solidFill>
                <a:effectLst/>
              </a:rPr>
              <a:t>Recall = TP / (TP + FN) = 10 / 12 = 0.83</a:t>
            </a:r>
          </a:p>
          <a:p>
            <a:pPr marL="0" indent="0">
              <a:buNone/>
            </a:pPr>
            <a:r>
              <a:rPr lang="en-GB" sz="1500" dirty="0">
                <a:solidFill>
                  <a:srgbClr val="000000"/>
                </a:solidFill>
                <a:effectLst/>
              </a:rPr>
              <a:t>F1 Score = 2 * (Precision * Recall) / (Precision + Recall)= 2 * (.67 * .83) / (.67 + .83) = .74</a:t>
            </a:r>
          </a:p>
          <a:p>
            <a:pPr marL="0" indent="0">
              <a:buNone/>
            </a:pPr>
            <a:r>
              <a:rPr lang="en-GB" sz="1500" dirty="0">
                <a:solidFill>
                  <a:srgbClr val="000000"/>
                </a:solidFill>
                <a:effectLst/>
              </a:rPr>
              <a:t>Accuracy = (TP + TN) / (TP + TN + FP + FN) = .61</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9037321"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44</a:t>
            </a:fld>
            <a:endParaRPr lang="en-US" sz="1200">
              <a:solidFill>
                <a:schemeClr val="tx1">
                  <a:lumMod val="50000"/>
                  <a:lumOff val="50000"/>
                </a:schemeClr>
              </a:solidFill>
              <a:latin typeface="+mn-lt"/>
            </a:endParaRPr>
          </a:p>
        </p:txBody>
      </p:sp>
      <p:pic>
        <p:nvPicPr>
          <p:cNvPr id="2" name="Picture 1">
            <a:extLst>
              <a:ext uri="{FF2B5EF4-FFF2-40B4-BE49-F238E27FC236}">
                <a16:creationId xmlns:a16="http://schemas.microsoft.com/office/drawing/2014/main" id="{BF973B15-B12A-FA83-7086-D93C6D7739B1}"/>
              </a:ext>
            </a:extLst>
          </p:cNvPr>
          <p:cNvPicPr>
            <a:picLocks noChangeAspect="1"/>
          </p:cNvPicPr>
          <p:nvPr/>
        </p:nvPicPr>
        <p:blipFill>
          <a:blip r:embed="rId2"/>
          <a:stretch>
            <a:fillRect/>
          </a:stretch>
        </p:blipFill>
        <p:spPr>
          <a:xfrm>
            <a:off x="5691457" y="1163099"/>
            <a:ext cx="4834499" cy="4531802"/>
          </a:xfrm>
          <a:prstGeom prst="rect">
            <a:avLst/>
          </a:prstGeom>
        </p:spPr>
      </p:pic>
    </p:spTree>
    <p:extLst>
      <p:ext uri="{BB962C8B-B14F-4D97-AF65-F5344CB8AC3E}">
        <p14:creationId xmlns:p14="http://schemas.microsoft.com/office/powerpoint/2010/main" val="4379202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Rectangle 17">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1115568" y="548640"/>
            <a:ext cx="10168128" cy="11795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Conclusions</a:t>
            </a:r>
          </a:p>
        </p:txBody>
      </p:sp>
      <p:sp>
        <p:nvSpPr>
          <p:cNvPr id="20" name="Rectangle 19">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1115568" y="2481943"/>
            <a:ext cx="10168128" cy="3695020"/>
          </a:xfrm>
          <a:prstGeom prst="rect">
            <a:avLst/>
          </a:prstGeom>
        </p:spPr>
        <p:txBody>
          <a:bodyPr vert="horz" lIns="91440" tIns="45720" rIns="91440" bIns="45720" rtlCol="0">
            <a:normAutofit/>
          </a:bodyPr>
          <a:lstStyle/>
          <a:p>
            <a:r>
              <a:rPr lang="en-US" sz="2000" b="1" i="0">
                <a:effectLst/>
              </a:rPr>
              <a:t>Model Performance</a:t>
            </a:r>
            <a:r>
              <a:rPr lang="en-US" sz="2000" b="0" i="0">
                <a:effectLst/>
              </a:rPr>
              <a:t>: The models exhibited similar performance on the test set, with the decision tree model showing slight superiority.</a:t>
            </a:r>
          </a:p>
          <a:p>
            <a:r>
              <a:rPr lang="en-US" sz="2000" b="1" i="0">
                <a:effectLst/>
              </a:rPr>
              <a:t>Coastal Location</a:t>
            </a:r>
            <a:r>
              <a:rPr lang="en-US" sz="2000" b="0" i="0">
                <a:effectLst/>
              </a:rPr>
              <a:t>: All launch sites are located in close proximity to coastlines, facilitating easier access and logistics for launching.</a:t>
            </a:r>
          </a:p>
          <a:p>
            <a:r>
              <a:rPr lang="en-US" sz="2000" b="1" i="0">
                <a:effectLst/>
              </a:rPr>
              <a:t>Launch Success Trend</a:t>
            </a:r>
            <a:r>
              <a:rPr lang="en-US" sz="2000" b="0" i="0">
                <a:effectLst/>
              </a:rPr>
              <a:t>: There is a noticeable increase in launch success rates since 2013.</a:t>
            </a:r>
          </a:p>
          <a:p>
            <a:r>
              <a:rPr lang="en-US" sz="2000" b="1" i="0">
                <a:effectLst/>
              </a:rPr>
              <a:t>KSC LC-39A</a:t>
            </a:r>
            <a:r>
              <a:rPr lang="en-US" sz="2000" b="0" i="0">
                <a:effectLst/>
              </a:rPr>
              <a:t>: Among all launch sites, KSC LC-39A stands out with the highest success rate. Notably, it boasts a 100% success rate for launches with payloads less than 5,500 kg.</a:t>
            </a:r>
          </a:p>
          <a:p>
            <a:r>
              <a:rPr lang="en-US" sz="2000" b="1" i="0">
                <a:effectLst/>
              </a:rPr>
              <a:t>Orbital Success</a:t>
            </a:r>
            <a:r>
              <a:rPr lang="en-US" sz="2000" b="0" i="0">
                <a:effectLst/>
              </a:rPr>
              <a:t>: Certain orbits, such as ES-L1, GEO, HEO, and SSO, have achieved a 100% success rate, indicating robust performance in reaching these specific orbital destinations.</a:t>
            </a:r>
          </a:p>
          <a:p>
            <a:pPr>
              <a:spcBef>
                <a:spcPts val="1400"/>
              </a:spcBef>
            </a:pPr>
            <a:endParaRPr lang="en-US" sz="2000"/>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8540496"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45</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Rectangle 2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1115568" y="548640"/>
            <a:ext cx="10168128" cy="11795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Methodology</a:t>
            </a:r>
          </a:p>
        </p:txBody>
      </p:sp>
      <p:sp>
        <p:nvSpPr>
          <p:cNvPr id="24" name="Rectangle 2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1115568" y="2481943"/>
            <a:ext cx="10168128" cy="36950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1900" b="1">
                <a:solidFill>
                  <a:schemeClr val="tx1"/>
                </a:solidFill>
                <a:latin typeface="+mn-lt"/>
              </a:rPr>
              <a:t>Executive Summary</a:t>
            </a:r>
          </a:p>
          <a:p>
            <a:pPr>
              <a:spcBef>
                <a:spcPts val="1400"/>
              </a:spcBef>
              <a:buFont typeface="Arial" panose="020B0604020202020204" pitchFamily="34" charset="0"/>
              <a:buChar char="•"/>
            </a:pPr>
            <a:r>
              <a:rPr lang="en-US" sz="1900">
                <a:solidFill>
                  <a:schemeClr val="tx1"/>
                </a:solidFill>
                <a:latin typeface="+mn-lt"/>
              </a:rPr>
              <a:t>Data collection methodology: Data was collected through a combination of using the SpaceX API and scraping information Wikipedia</a:t>
            </a:r>
          </a:p>
          <a:p>
            <a:pPr>
              <a:spcBef>
                <a:spcPts val="1400"/>
              </a:spcBef>
              <a:buFont typeface="Arial" panose="020B0604020202020204" pitchFamily="34" charset="0"/>
              <a:buChar char="•"/>
            </a:pPr>
            <a:r>
              <a:rPr lang="en-US" sz="1900">
                <a:solidFill>
                  <a:schemeClr val="tx1"/>
                </a:solidFill>
                <a:latin typeface="+mn-lt"/>
              </a:rPr>
              <a:t>Perform data wrangling: Filtered, handled missing values, and applied one hot-encoding to categorical features</a:t>
            </a:r>
          </a:p>
          <a:p>
            <a:pPr>
              <a:spcBef>
                <a:spcPts val="1400"/>
              </a:spcBef>
              <a:buFont typeface="Arial" panose="020B0604020202020204" pitchFamily="34" charset="0"/>
              <a:buChar char="•"/>
            </a:pPr>
            <a:r>
              <a:rPr lang="en-US" sz="1900">
                <a:solidFill>
                  <a:schemeClr val="tx1"/>
                </a:solidFill>
                <a:latin typeface="+mn-lt"/>
              </a:rPr>
              <a:t>Perform exploratory data analysis (EDA) using visualization and SQL</a:t>
            </a:r>
          </a:p>
          <a:p>
            <a:pPr>
              <a:spcBef>
                <a:spcPts val="1400"/>
              </a:spcBef>
              <a:buFont typeface="Arial" panose="020B0604020202020204" pitchFamily="34" charset="0"/>
              <a:buChar char="•"/>
            </a:pPr>
            <a:r>
              <a:rPr lang="en-US" sz="1900">
                <a:solidFill>
                  <a:schemeClr val="tx1"/>
                </a:solidFill>
                <a:latin typeface="+mn-lt"/>
              </a:rPr>
              <a:t>Perform interactive visual analytics using Folium and Plotly Dash</a:t>
            </a:r>
          </a:p>
          <a:p>
            <a:pPr>
              <a:spcBef>
                <a:spcPts val="1400"/>
              </a:spcBef>
              <a:buFont typeface="Arial" panose="020B0604020202020204" pitchFamily="34" charset="0"/>
              <a:buChar char="•"/>
            </a:pPr>
            <a:r>
              <a:rPr lang="en-US" sz="1900">
                <a:solidFill>
                  <a:schemeClr val="tx1"/>
                </a:solidFill>
                <a:latin typeface="+mn-lt"/>
              </a:rPr>
              <a:t>Perform predictive analysis using classification models</a:t>
            </a:r>
          </a:p>
          <a:p>
            <a:pPr>
              <a:spcBef>
                <a:spcPts val="1400"/>
              </a:spcBef>
              <a:buFont typeface="Arial" panose="020B0604020202020204" pitchFamily="34" charset="0"/>
              <a:buChar char="•"/>
            </a:pPr>
            <a:endParaRPr lang="en-US" sz="1900">
              <a:solidFill>
                <a:schemeClr val="tx1"/>
              </a:solidFill>
              <a:latin typeface="+mn-lt"/>
            </a:endParaRPr>
          </a:p>
          <a:p>
            <a:pPr>
              <a:spcBef>
                <a:spcPts val="1400"/>
              </a:spcBef>
              <a:buFont typeface="Arial" panose="020B0604020202020204" pitchFamily="34" charset="0"/>
              <a:buChar char="•"/>
            </a:pPr>
            <a:endParaRPr lang="en-US" sz="1900">
              <a:solidFill>
                <a:schemeClr val="tx1"/>
              </a:solidFill>
              <a:latin typeface="+mn-lt"/>
            </a:endParaRPr>
          </a:p>
          <a:p>
            <a:pPr>
              <a:spcBef>
                <a:spcPts val="1400"/>
              </a:spcBef>
              <a:buFont typeface="Arial" panose="020B0604020202020204" pitchFamily="34" charset="0"/>
              <a:buChar char="•"/>
            </a:pPr>
            <a:endParaRPr lang="en-US" sz="1900">
              <a:solidFill>
                <a:schemeClr val="tx1"/>
              </a:solidFill>
              <a:latin typeface="+mn-lt"/>
            </a:endParaRPr>
          </a:p>
          <a:p>
            <a:pPr>
              <a:spcBef>
                <a:spcPts val="1400"/>
              </a:spcBef>
              <a:buFont typeface="Arial" panose="020B0604020202020204" pitchFamily="34" charset="0"/>
              <a:buChar char="•"/>
            </a:pPr>
            <a:endParaRPr lang="en-US" sz="1900" dirty="0">
              <a:solidFill>
                <a:schemeClr val="tx1"/>
              </a:solidFill>
              <a:latin typeface="+mn-lt"/>
            </a:endParaRP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8540496"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lumMod val="50000"/>
                    <a:lumOff val="50000"/>
                  </a:schemeClr>
                </a:solidFill>
                <a:latin typeface="+mn-lt"/>
              </a:rPr>
              <a:pPr>
                <a:spcAft>
                  <a:spcPts val="600"/>
                </a:spcAft>
              </a:pPr>
              <a:t>6</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Rectangle 20">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1115568" y="548640"/>
            <a:ext cx="10168128" cy="11795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Data Collection</a:t>
            </a:r>
          </a:p>
        </p:txBody>
      </p:sp>
      <p:sp>
        <p:nvSpPr>
          <p:cNvPr id="23" name="Rectangle 22">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15568" y="2481943"/>
            <a:ext cx="10168128" cy="3695020"/>
          </a:xfrm>
          <a:prstGeom prst="rect">
            <a:avLst/>
          </a:prstGeom>
        </p:spPr>
        <p:txBody>
          <a:bodyPr vert="horz" lIns="91440" tIns="45720" rIns="91440" bIns="45720" rtlCol="0">
            <a:normAutofit/>
          </a:bodyPr>
          <a:lstStyle/>
          <a:p>
            <a:pPr>
              <a:spcBef>
                <a:spcPts val="1400"/>
              </a:spcBef>
            </a:pPr>
            <a:r>
              <a:rPr lang="en-US" sz="2200" b="1"/>
              <a:t>Collected</a:t>
            </a:r>
            <a:r>
              <a:rPr lang="en-US" sz="2200"/>
              <a:t> data using get request from SpaceX API</a:t>
            </a:r>
          </a:p>
          <a:p>
            <a:pPr>
              <a:spcBef>
                <a:spcPts val="1400"/>
              </a:spcBef>
            </a:pPr>
            <a:r>
              <a:rPr lang="en-US" sz="2200" b="1"/>
              <a:t>Decoded</a:t>
            </a:r>
            <a:r>
              <a:rPr lang="en-US" sz="2200"/>
              <a:t> the data using .json() and </a:t>
            </a:r>
            <a:r>
              <a:rPr lang="en-US" sz="2200" b="1"/>
              <a:t>converted</a:t>
            </a:r>
            <a:r>
              <a:rPr lang="en-US" sz="2200"/>
              <a:t> into a Pandas dataframe using .json_normalize()</a:t>
            </a:r>
          </a:p>
          <a:p>
            <a:pPr>
              <a:spcBef>
                <a:spcPts val="1400"/>
              </a:spcBef>
            </a:pPr>
            <a:r>
              <a:rPr lang="en-US" sz="2200" b="1"/>
              <a:t>Collected</a:t>
            </a:r>
            <a:r>
              <a:rPr lang="en-US" sz="2200"/>
              <a:t> additional data points from SpaceX API using custom functions</a:t>
            </a:r>
          </a:p>
          <a:p>
            <a:pPr>
              <a:spcBef>
                <a:spcPts val="1400"/>
              </a:spcBef>
            </a:pPr>
            <a:r>
              <a:rPr lang="en-US" sz="2200" b="1"/>
              <a:t>Created</a:t>
            </a:r>
            <a:r>
              <a:rPr lang="en-US" sz="2200"/>
              <a:t> dictionary from data and </a:t>
            </a:r>
            <a:r>
              <a:rPr lang="en-US" sz="2200" b="1"/>
              <a:t>created</a:t>
            </a:r>
            <a:r>
              <a:rPr lang="en-US" sz="2200"/>
              <a:t> dataframe from the dictionary</a:t>
            </a:r>
          </a:p>
          <a:p>
            <a:pPr>
              <a:spcBef>
                <a:spcPts val="1400"/>
              </a:spcBef>
            </a:pPr>
            <a:r>
              <a:rPr lang="en-US" sz="2200" b="1"/>
              <a:t>Filtered</a:t>
            </a:r>
            <a:r>
              <a:rPr lang="en-US" sz="2200"/>
              <a:t> dataframe to display only Falcon 9 launches</a:t>
            </a:r>
          </a:p>
          <a:p>
            <a:pPr>
              <a:spcBef>
                <a:spcPts val="1400"/>
              </a:spcBef>
            </a:pPr>
            <a:r>
              <a:rPr lang="en-US" sz="2200" b="1"/>
              <a:t>Replaced</a:t>
            </a:r>
            <a:r>
              <a:rPr lang="en-US" sz="2200"/>
              <a:t> missing values for PayLoadMass/LandingPad</a:t>
            </a:r>
          </a:p>
          <a:p>
            <a:pPr>
              <a:spcBef>
                <a:spcPts val="1400"/>
              </a:spcBef>
            </a:pPr>
            <a:endParaRPr lang="en-US" sz="2200"/>
          </a:p>
          <a:p>
            <a:pPr marL="0"/>
            <a:endParaRPr lang="en-US" sz="2200"/>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540496"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7</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6FF42C2-EA15-4154-B242-E98E88CED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D79DE9F7-28C4-4856-BA57-D696E124C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92741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838199" y="978408"/>
            <a:ext cx="4056530"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a:solidFill>
                  <a:schemeClr val="tx1"/>
                </a:solidFill>
                <a:latin typeface="+mj-lt"/>
                <a:ea typeface="+mj-ea"/>
                <a:cs typeface="+mj-cs"/>
              </a:rPr>
              <a:t>Data Collection – SpaceX API</a:t>
            </a:r>
          </a:p>
        </p:txBody>
      </p:sp>
      <p:sp>
        <p:nvSpPr>
          <p:cNvPr id="18" name="Rectangle 17">
            <a:extLst>
              <a:ext uri="{FF2B5EF4-FFF2-40B4-BE49-F238E27FC236}">
                <a16:creationId xmlns:a16="http://schemas.microsoft.com/office/drawing/2014/main" id="{E1F9ED9C-121B-44C6-A308-5824769C4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4A5F8185-F27B-4E99-A06C-007336FE3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95865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38199" y="2359152"/>
            <a:ext cx="4056530" cy="3429000"/>
          </a:xfrm>
          <a:prstGeom prst="rect">
            <a:avLst/>
          </a:prstGeom>
        </p:spPr>
        <p:txBody>
          <a:bodyPr vert="horz" lIns="91440" tIns="45720" rIns="91440" bIns="45720" rtlCol="0">
            <a:normAutofit/>
          </a:bodyPr>
          <a:lstStyle/>
          <a:p>
            <a:pPr>
              <a:spcBef>
                <a:spcPts val="1400"/>
              </a:spcBef>
            </a:pPr>
            <a:r>
              <a:rPr lang="en-US" sz="1100" b="1" dirty="0"/>
              <a:t>Collected</a:t>
            </a:r>
            <a:r>
              <a:rPr lang="en-US" sz="1100" dirty="0"/>
              <a:t> data using get request from SpaceX API</a:t>
            </a:r>
          </a:p>
          <a:p>
            <a:pPr>
              <a:spcBef>
                <a:spcPts val="1400"/>
              </a:spcBef>
            </a:pPr>
            <a:r>
              <a:rPr lang="en-US" sz="1100" b="1" dirty="0"/>
              <a:t>Decoded</a:t>
            </a:r>
            <a:r>
              <a:rPr lang="en-US" sz="1100" dirty="0"/>
              <a:t> the data using .</a:t>
            </a:r>
            <a:r>
              <a:rPr lang="en-US" sz="1100" dirty="0" err="1"/>
              <a:t>json</a:t>
            </a:r>
            <a:r>
              <a:rPr lang="en-US" sz="1100" dirty="0"/>
              <a:t>() and </a:t>
            </a:r>
            <a:r>
              <a:rPr lang="en-US" sz="1100" b="1" dirty="0"/>
              <a:t>Converted</a:t>
            </a:r>
            <a:r>
              <a:rPr lang="en-US" sz="1100" dirty="0"/>
              <a:t> into a Pandas </a:t>
            </a:r>
            <a:r>
              <a:rPr lang="en-US" sz="1100" dirty="0" err="1"/>
              <a:t>dataframe</a:t>
            </a:r>
            <a:r>
              <a:rPr lang="en-US" sz="1100" dirty="0"/>
              <a:t> using .</a:t>
            </a:r>
            <a:r>
              <a:rPr lang="en-US" sz="1100" dirty="0" err="1"/>
              <a:t>json_normalize</a:t>
            </a:r>
            <a:r>
              <a:rPr lang="en-US" sz="1100" dirty="0"/>
              <a:t>()</a:t>
            </a:r>
          </a:p>
          <a:p>
            <a:pPr>
              <a:spcBef>
                <a:spcPts val="1400"/>
              </a:spcBef>
            </a:pPr>
            <a:r>
              <a:rPr lang="en-US" sz="1100" b="1" dirty="0"/>
              <a:t>Collected</a:t>
            </a:r>
            <a:r>
              <a:rPr lang="en-US" sz="1100" dirty="0"/>
              <a:t> additional data points from SpaceX API using custom functions</a:t>
            </a:r>
          </a:p>
          <a:p>
            <a:pPr>
              <a:spcBef>
                <a:spcPts val="1400"/>
              </a:spcBef>
            </a:pPr>
            <a:r>
              <a:rPr lang="en-US" sz="1100" b="1" dirty="0"/>
              <a:t>Created</a:t>
            </a:r>
            <a:r>
              <a:rPr lang="en-US" sz="1100" dirty="0"/>
              <a:t> dictionary from data and </a:t>
            </a:r>
            <a:r>
              <a:rPr lang="en-US" sz="1100" b="1" dirty="0"/>
              <a:t>Created</a:t>
            </a:r>
            <a:r>
              <a:rPr lang="en-US" sz="1100" dirty="0"/>
              <a:t> </a:t>
            </a:r>
            <a:r>
              <a:rPr lang="en-US" sz="1100" dirty="0" err="1"/>
              <a:t>dataframe</a:t>
            </a:r>
            <a:r>
              <a:rPr lang="en-US" sz="1100" dirty="0"/>
              <a:t> from the dictionary</a:t>
            </a:r>
          </a:p>
          <a:p>
            <a:pPr>
              <a:spcBef>
                <a:spcPts val="1400"/>
              </a:spcBef>
            </a:pPr>
            <a:r>
              <a:rPr lang="en-US" sz="1100" b="1" dirty="0"/>
              <a:t>Filtered</a:t>
            </a:r>
            <a:r>
              <a:rPr lang="en-US" sz="1100" dirty="0"/>
              <a:t> </a:t>
            </a:r>
            <a:r>
              <a:rPr lang="en-US" sz="1100" dirty="0" err="1"/>
              <a:t>dataframe</a:t>
            </a:r>
            <a:r>
              <a:rPr lang="en-US" sz="1100" dirty="0"/>
              <a:t> to display only Falcon 9 launches and </a:t>
            </a:r>
            <a:r>
              <a:rPr lang="en-US" sz="1100" b="1" dirty="0"/>
              <a:t>Replaced</a:t>
            </a:r>
            <a:r>
              <a:rPr lang="en-US" sz="1100" dirty="0"/>
              <a:t> missing values for </a:t>
            </a:r>
            <a:r>
              <a:rPr lang="en-US" sz="1100" dirty="0" err="1"/>
              <a:t>PayLoadMass</a:t>
            </a:r>
            <a:r>
              <a:rPr lang="en-US" sz="1100" dirty="0"/>
              <a:t>/</a:t>
            </a:r>
            <a:r>
              <a:rPr lang="en-US" sz="1100" dirty="0" err="1"/>
              <a:t>LandingPad</a:t>
            </a:r>
            <a:endParaRPr lang="en-US" sz="1100" dirty="0"/>
          </a:p>
          <a:p>
            <a:pPr marL="0">
              <a:spcBef>
                <a:spcPts val="1400"/>
              </a:spcBef>
            </a:pPr>
            <a:endParaRPr lang="en-US" sz="1100" dirty="0"/>
          </a:p>
          <a:p>
            <a:pPr marL="0" indent="0">
              <a:spcBef>
                <a:spcPts val="1400"/>
              </a:spcBef>
              <a:buNone/>
            </a:pPr>
            <a:r>
              <a:rPr lang="en-US" sz="1100" b="1" dirty="0"/>
              <a:t>GitHub link</a:t>
            </a:r>
            <a:r>
              <a:rPr lang="en-US" sz="1100" dirty="0"/>
              <a:t>: </a:t>
            </a:r>
            <a:r>
              <a:rPr lang="en-US" sz="1100" dirty="0">
                <a:hlinkClick r:id="rId2"/>
              </a:rPr>
              <a:t>https://github.com/mzr015/ds_capstone/blob/main/jupyter-labs-spacex-data-collection-api.ipynb</a:t>
            </a:r>
            <a:endParaRPr lang="en-US" sz="1100" dirty="0"/>
          </a:p>
        </p:txBody>
      </p:sp>
      <p:pic>
        <p:nvPicPr>
          <p:cNvPr id="9" name="Picture 8">
            <a:extLst>
              <a:ext uri="{FF2B5EF4-FFF2-40B4-BE49-F238E27FC236}">
                <a16:creationId xmlns:a16="http://schemas.microsoft.com/office/drawing/2014/main" id="{EE277224-C4EA-7395-9A8D-A45FE9F9B61B}"/>
              </a:ext>
            </a:extLst>
          </p:cNvPr>
          <p:cNvPicPr>
            <a:picLocks noChangeAspect="1"/>
          </p:cNvPicPr>
          <p:nvPr/>
        </p:nvPicPr>
        <p:blipFill>
          <a:blip r:embed="rId3"/>
          <a:stretch>
            <a:fillRect/>
          </a:stretch>
        </p:blipFill>
        <p:spPr>
          <a:xfrm>
            <a:off x="5846705" y="1269414"/>
            <a:ext cx="2873668" cy="933941"/>
          </a:xfrm>
          <a:prstGeom prst="rect">
            <a:avLst/>
          </a:prstGeom>
        </p:spPr>
      </p:pic>
      <p:pic>
        <p:nvPicPr>
          <p:cNvPr id="7" name="Picture 6">
            <a:extLst>
              <a:ext uri="{FF2B5EF4-FFF2-40B4-BE49-F238E27FC236}">
                <a16:creationId xmlns:a16="http://schemas.microsoft.com/office/drawing/2014/main" id="{EFD6A1EC-A9EC-1AAE-326A-E504F96E33A8}"/>
              </a:ext>
            </a:extLst>
          </p:cNvPr>
          <p:cNvPicPr>
            <a:picLocks noChangeAspect="1"/>
          </p:cNvPicPr>
          <p:nvPr/>
        </p:nvPicPr>
        <p:blipFill>
          <a:blip r:embed="rId4"/>
          <a:stretch>
            <a:fillRect/>
          </a:stretch>
        </p:blipFill>
        <p:spPr>
          <a:xfrm>
            <a:off x="8962365" y="1421915"/>
            <a:ext cx="2873668" cy="625022"/>
          </a:xfrm>
          <a:prstGeom prst="rect">
            <a:avLst/>
          </a:prstGeom>
        </p:spPr>
      </p:pic>
      <p:pic>
        <p:nvPicPr>
          <p:cNvPr id="8" name="Picture 7">
            <a:extLst>
              <a:ext uri="{FF2B5EF4-FFF2-40B4-BE49-F238E27FC236}">
                <a16:creationId xmlns:a16="http://schemas.microsoft.com/office/drawing/2014/main" id="{4B96378D-680C-C483-6EB6-DEB1768B28FC}"/>
              </a:ext>
            </a:extLst>
          </p:cNvPr>
          <p:cNvPicPr>
            <a:picLocks noChangeAspect="1"/>
          </p:cNvPicPr>
          <p:nvPr/>
        </p:nvPicPr>
        <p:blipFill>
          <a:blip r:embed="rId5"/>
          <a:stretch>
            <a:fillRect/>
          </a:stretch>
        </p:blipFill>
        <p:spPr>
          <a:xfrm>
            <a:off x="5846705" y="4293708"/>
            <a:ext cx="5989328" cy="688772"/>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8</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C2AC11E-3162-4990-A36E-92B07ECF1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9073D962-D3D2-4A72-8593-65C213CBFF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4" y="633619"/>
            <a:ext cx="4520912"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838200" y="978408"/>
            <a:ext cx="3721608" cy="11064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a:solidFill>
                  <a:schemeClr val="tx1"/>
                </a:solidFill>
                <a:latin typeface="+mj-lt"/>
                <a:ea typeface="+mj-ea"/>
                <a:cs typeface="+mj-cs"/>
              </a:rPr>
              <a:t>Data Collection - Scraping</a:t>
            </a:r>
          </a:p>
        </p:txBody>
      </p:sp>
      <p:sp>
        <p:nvSpPr>
          <p:cNvPr id="20" name="Rectangle 19">
            <a:extLst>
              <a:ext uri="{FF2B5EF4-FFF2-40B4-BE49-F238E27FC236}">
                <a16:creationId xmlns:a16="http://schemas.microsoft.com/office/drawing/2014/main" id="{2387511B-F6E1-4929-AC90-94FB8B6B0F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AA58F78C-27AB-465F-AA33-15E08AF26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6" y="2185416"/>
            <a:ext cx="3683187"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38200" y="2368296"/>
            <a:ext cx="3721608" cy="3502152"/>
          </a:xfrm>
          <a:prstGeom prst="rect">
            <a:avLst/>
          </a:prstGeom>
        </p:spPr>
        <p:txBody>
          <a:bodyPr vert="horz" lIns="91440" tIns="45720" rIns="91440" bIns="45720" rtlCol="0">
            <a:normAutofit/>
          </a:bodyPr>
          <a:lstStyle/>
          <a:p>
            <a:pPr>
              <a:spcBef>
                <a:spcPts val="1400"/>
              </a:spcBef>
            </a:pPr>
            <a:r>
              <a:rPr lang="en-US" sz="1400" b="1" dirty="0"/>
              <a:t>Collected</a:t>
            </a:r>
            <a:r>
              <a:rPr lang="en-US" sz="1400" dirty="0"/>
              <a:t> data for Falcon 9 launch using get request from Wikipedia</a:t>
            </a:r>
          </a:p>
          <a:p>
            <a:pPr>
              <a:spcBef>
                <a:spcPts val="1400"/>
              </a:spcBef>
            </a:pPr>
            <a:r>
              <a:rPr lang="en-US" sz="1400" b="1" dirty="0"/>
              <a:t>Created </a:t>
            </a:r>
            <a:r>
              <a:rPr lang="en-US" sz="1400" dirty="0"/>
              <a:t>a </a:t>
            </a:r>
            <a:r>
              <a:rPr lang="en-US" sz="1400" dirty="0" err="1"/>
              <a:t>BeautifulSoup</a:t>
            </a:r>
            <a:r>
              <a:rPr lang="en-US" sz="1400" dirty="0"/>
              <a:t> object from the HTML response</a:t>
            </a:r>
          </a:p>
          <a:p>
            <a:pPr>
              <a:spcBef>
                <a:spcPts val="1400"/>
              </a:spcBef>
            </a:pPr>
            <a:r>
              <a:rPr lang="en-US" sz="1400" b="1" dirty="0"/>
              <a:t>Extracted</a:t>
            </a:r>
            <a:r>
              <a:rPr lang="en-US" sz="1400" dirty="0"/>
              <a:t> all column from the HTML table header</a:t>
            </a:r>
          </a:p>
          <a:p>
            <a:pPr>
              <a:spcBef>
                <a:spcPts val="1400"/>
              </a:spcBef>
            </a:pPr>
            <a:r>
              <a:rPr lang="en-US" sz="1400" b="1" dirty="0"/>
              <a:t>Created</a:t>
            </a:r>
            <a:r>
              <a:rPr lang="en-US" sz="1400" dirty="0"/>
              <a:t> a data frame by parsing the launch HTML tables</a:t>
            </a:r>
          </a:p>
          <a:p>
            <a:pPr marL="0">
              <a:spcBef>
                <a:spcPts val="1400"/>
              </a:spcBef>
            </a:pPr>
            <a:endParaRPr lang="en-US" sz="1400" dirty="0"/>
          </a:p>
          <a:p>
            <a:pPr marL="0" indent="0">
              <a:spcBef>
                <a:spcPts val="1400"/>
              </a:spcBef>
              <a:buNone/>
            </a:pPr>
            <a:r>
              <a:rPr lang="en-US" sz="1400" b="1" dirty="0"/>
              <a:t>GitHub link</a:t>
            </a:r>
            <a:r>
              <a:rPr lang="en-US" sz="1400" dirty="0"/>
              <a:t>: </a:t>
            </a:r>
            <a:r>
              <a:rPr lang="en-US" sz="1400" dirty="0">
                <a:hlinkClick r:id="rId2"/>
              </a:rPr>
              <a:t>https://github.com/mzr015/ds_capstone/blob/main/jupyter-labs-webscraping.ipynb</a:t>
            </a:r>
            <a:endParaRPr lang="en-US" sz="1400" dirty="0"/>
          </a:p>
        </p:txBody>
      </p:sp>
      <p:pic>
        <p:nvPicPr>
          <p:cNvPr id="5" name="Picture 4">
            <a:extLst>
              <a:ext uri="{FF2B5EF4-FFF2-40B4-BE49-F238E27FC236}">
                <a16:creationId xmlns:a16="http://schemas.microsoft.com/office/drawing/2014/main" id="{BD195B05-398C-A687-CEB7-DF7B748CC229}"/>
              </a:ext>
            </a:extLst>
          </p:cNvPr>
          <p:cNvPicPr>
            <a:picLocks noChangeAspect="1"/>
          </p:cNvPicPr>
          <p:nvPr/>
        </p:nvPicPr>
        <p:blipFill>
          <a:blip r:embed="rId3"/>
          <a:stretch>
            <a:fillRect/>
          </a:stretch>
        </p:blipFill>
        <p:spPr>
          <a:xfrm>
            <a:off x="5233267" y="1713855"/>
            <a:ext cx="3248351" cy="527856"/>
          </a:xfrm>
          <a:prstGeom prst="rect">
            <a:avLst/>
          </a:prstGeom>
        </p:spPr>
      </p:pic>
      <p:pic>
        <p:nvPicPr>
          <p:cNvPr id="7" name="Picture 6">
            <a:extLst>
              <a:ext uri="{FF2B5EF4-FFF2-40B4-BE49-F238E27FC236}">
                <a16:creationId xmlns:a16="http://schemas.microsoft.com/office/drawing/2014/main" id="{5E4D52D2-B9CB-5C0F-AA41-124CD0922762}"/>
              </a:ext>
            </a:extLst>
          </p:cNvPr>
          <p:cNvPicPr>
            <a:picLocks noChangeAspect="1"/>
          </p:cNvPicPr>
          <p:nvPr/>
        </p:nvPicPr>
        <p:blipFill>
          <a:blip r:embed="rId4"/>
          <a:stretch>
            <a:fillRect/>
          </a:stretch>
        </p:blipFill>
        <p:spPr>
          <a:xfrm>
            <a:off x="8589914" y="1774763"/>
            <a:ext cx="3248352" cy="406043"/>
          </a:xfrm>
          <a:prstGeom prst="rect">
            <a:avLst/>
          </a:prstGeom>
        </p:spPr>
      </p:pic>
      <p:pic>
        <p:nvPicPr>
          <p:cNvPr id="8" name="Picture 7">
            <a:extLst>
              <a:ext uri="{FF2B5EF4-FFF2-40B4-BE49-F238E27FC236}">
                <a16:creationId xmlns:a16="http://schemas.microsoft.com/office/drawing/2014/main" id="{6F847BDB-D173-4CAB-807A-6C40108EA023}"/>
              </a:ext>
            </a:extLst>
          </p:cNvPr>
          <p:cNvPicPr>
            <a:picLocks noChangeAspect="1"/>
          </p:cNvPicPr>
          <p:nvPr/>
        </p:nvPicPr>
        <p:blipFill>
          <a:blip r:embed="rId5"/>
          <a:stretch>
            <a:fillRect/>
          </a:stretch>
        </p:blipFill>
        <p:spPr>
          <a:xfrm>
            <a:off x="5233268" y="4278802"/>
            <a:ext cx="3248352" cy="1006988"/>
          </a:xfrm>
          <a:prstGeom prst="rect">
            <a:avLst/>
          </a:prstGeom>
        </p:spPr>
      </p:pic>
      <p:pic>
        <p:nvPicPr>
          <p:cNvPr id="9" name="Picture 8">
            <a:extLst>
              <a:ext uri="{FF2B5EF4-FFF2-40B4-BE49-F238E27FC236}">
                <a16:creationId xmlns:a16="http://schemas.microsoft.com/office/drawing/2014/main" id="{12122BC9-A966-25B7-9CF7-FD21A803B601}"/>
              </a:ext>
            </a:extLst>
          </p:cNvPr>
          <p:cNvPicPr>
            <a:picLocks noChangeAspect="1"/>
          </p:cNvPicPr>
          <p:nvPr/>
        </p:nvPicPr>
        <p:blipFill>
          <a:blip r:embed="rId6"/>
          <a:stretch>
            <a:fillRect/>
          </a:stretch>
        </p:blipFill>
        <p:spPr>
          <a:xfrm>
            <a:off x="8589914" y="4663080"/>
            <a:ext cx="3248352" cy="235504"/>
          </a:xfrm>
          <a:prstGeom prst="rect">
            <a:avLst/>
          </a:prstGeom>
        </p:spPr>
      </p:pic>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9</a:t>
            </a:fld>
            <a:endParaRPr lang="en-US" sz="1200">
              <a:solidFill>
                <a:schemeClr val="tx1">
                  <a:lumMod val="50000"/>
                  <a:lumOff val="50000"/>
                </a:schemeClr>
              </a:solidFill>
              <a:latin typeface="+mn-lt"/>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1C7DDB"/>
              </a:solidFill>
              <a:latin typeface="Cambria" panose="02040503050406030204" pitchFamily="18" charset="0"/>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1949</TotalTime>
  <Words>2013</Words>
  <Application>Microsoft Macintosh PowerPoint</Application>
  <PresentationFormat>Widescreen</PresentationFormat>
  <Paragraphs>263</Paragraphs>
  <Slides>46</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Calibri</vt:lpstr>
      <vt:lpstr>Cambria</vt:lpstr>
      <vt:lpstr>Helvetica Neue</vt:lpstr>
      <vt:lpstr>IBM Plex Mono SemiBold</vt:lpstr>
      <vt:lpstr>Söhne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Muhib Zaman</cp:lastModifiedBy>
  <cp:revision>206</cp:revision>
  <dcterms:created xsi:type="dcterms:W3CDTF">2021-04-29T18:58:34Z</dcterms:created>
  <dcterms:modified xsi:type="dcterms:W3CDTF">2024-02-29T01:03:56Z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